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Raleway"/>
      <p:regular r:id="rId43"/>
      <p:bold r:id="rId44"/>
      <p:italic r:id="rId45"/>
      <p:boldItalic r:id="rId46"/>
    </p:embeddedFont>
    <p:embeddedFont>
      <p:font typeface="Merriweather Light"/>
      <p:regular r:id="rId47"/>
      <p:bold r:id="rId48"/>
      <p:italic r:id="rId49"/>
      <p:boldItalic r:id="rId50"/>
    </p:embeddedFont>
    <p:embeddedFont>
      <p:font typeface="Lato"/>
      <p:regular r:id="rId51"/>
      <p:bold r:id="rId52"/>
      <p:italic r:id="rId53"/>
      <p:boldItalic r:id="rId54"/>
    </p:embeddedFont>
    <p:embeddedFont>
      <p:font typeface="Merriweather Black"/>
      <p:bold r:id="rId55"/>
      <p:boldItalic r:id="rId56"/>
    </p:embeddedFont>
    <p:embeddedFont>
      <p:font typeface="Merriweather"/>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468563-8935-4A91-8B9C-71FD6004BA8D}">
  <a:tblStyle styleId="{F0468563-8935-4A91-8B9C-71FD6004BA8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Light-bold.fntdata"/><Relationship Id="rId47" Type="http://schemas.openxmlformats.org/officeDocument/2006/relationships/font" Target="fonts/MerriweatherLight-regular.fntdata"/><Relationship Id="rId49" Type="http://schemas.openxmlformats.org/officeDocument/2006/relationships/font" Target="fonts/Merriweather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erriweather-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regular.fntdata"/><Relationship Id="rId50" Type="http://schemas.openxmlformats.org/officeDocument/2006/relationships/font" Target="fonts/MerriweatherLight-boldItalic.fntdata"/><Relationship Id="rId53" Type="http://schemas.openxmlformats.org/officeDocument/2006/relationships/font" Target="fonts/Lato-italic.fntdata"/><Relationship Id="rId52" Type="http://schemas.openxmlformats.org/officeDocument/2006/relationships/font" Target="fonts/Lato-bold.fntdata"/><Relationship Id="rId11" Type="http://schemas.openxmlformats.org/officeDocument/2006/relationships/slide" Target="slides/slide5.xml"/><Relationship Id="rId55" Type="http://schemas.openxmlformats.org/officeDocument/2006/relationships/font" Target="fonts/MerriweatherBlack-bold.fntdata"/><Relationship Id="rId10" Type="http://schemas.openxmlformats.org/officeDocument/2006/relationships/slide" Target="slides/slide4.xml"/><Relationship Id="rId54" Type="http://schemas.openxmlformats.org/officeDocument/2006/relationships/font" Target="fonts/Lato-boldItalic.fntdata"/><Relationship Id="rId13" Type="http://schemas.openxmlformats.org/officeDocument/2006/relationships/slide" Target="slides/slide7.xml"/><Relationship Id="rId57" Type="http://schemas.openxmlformats.org/officeDocument/2006/relationships/font" Target="fonts/Merriweather-regular.fntdata"/><Relationship Id="rId12" Type="http://schemas.openxmlformats.org/officeDocument/2006/relationships/slide" Target="slides/slide6.xml"/><Relationship Id="rId56" Type="http://schemas.openxmlformats.org/officeDocument/2006/relationships/font" Target="fonts/MerriweatherBlack-boldItalic.fntdata"/><Relationship Id="rId15" Type="http://schemas.openxmlformats.org/officeDocument/2006/relationships/slide" Target="slides/slide9.xml"/><Relationship Id="rId59" Type="http://schemas.openxmlformats.org/officeDocument/2006/relationships/font" Target="fonts/Merriweather-italic.fntdata"/><Relationship Id="rId14" Type="http://schemas.openxmlformats.org/officeDocument/2006/relationships/slide" Target="slides/slide8.xml"/><Relationship Id="rId58" Type="http://schemas.openxmlformats.org/officeDocument/2006/relationships/font" Target="fonts/Merriweather-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ecb644616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ecb644616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cb644616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cb644616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ccc9e91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ccc9e91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ca1b93c22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eca1b93c22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ec6838d0d9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ec6838d0d9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eca1b93c2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eca1b93c2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ec6838d0d9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ec6838d0d9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eca1b93c2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eca1b93c2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ca1b93c22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ca1b93c22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ca1b93c22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eca1b93c22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eca1b93c2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eca1b93c2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eca1b93c2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eca1b93c2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c704422e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ec704422e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c6838d0d9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ec6838d0d9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ca1b93c2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eca1b93c2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ca1b93c22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eca1b93c22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ca1b93c2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eca1b93c2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eca1b93c2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eca1b93c2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ca1b93c22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eca1b93c22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eca1b93c22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eca1b93c22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ca1b93c22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ca1b93c22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ca1b93c22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ca1b93c22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eca1b93c22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eca1b93c22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ca1b93c2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ca1b93c2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cb64461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cb6446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cb644616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cb644616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ecb644616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ecb644616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ecb64461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ecb64461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grpSp>
        <p:nvGrpSpPr>
          <p:cNvPr id="10" name="Google Shape;10;p2"/>
          <p:cNvGrpSpPr/>
          <p:nvPr/>
        </p:nvGrpSpPr>
        <p:grpSpPr>
          <a:xfrm>
            <a:off x="830392" y="1191256"/>
            <a:ext cx="745763" cy="45826"/>
            <a:chOff x="4580561" y="2589004"/>
            <a:chExt cx="1064464" cy="25200"/>
          </a:xfrm>
        </p:grpSpPr>
        <p:sp>
          <p:nvSpPr>
            <p:cNvPr id="11" name="Google Shape;11;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 name="Google Shape;13;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4" name="Google Shape;14;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5" name="Google Shape;15;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1" name="Shape 71"/>
        <p:cNvGrpSpPr/>
        <p:nvPr/>
      </p:nvGrpSpPr>
      <p:grpSpPr>
        <a:xfrm>
          <a:off x="0" y="0"/>
          <a:ext cx="0" cy="0"/>
          <a:chOff x="0" y="0"/>
          <a:chExt cx="0" cy="0"/>
        </a:xfrm>
      </p:grpSpPr>
      <p:grpSp>
        <p:nvGrpSpPr>
          <p:cNvPr id="72" name="Google Shape;72;p11"/>
          <p:cNvGrpSpPr/>
          <p:nvPr/>
        </p:nvGrpSpPr>
        <p:grpSpPr>
          <a:xfrm>
            <a:off x="830392" y="4169130"/>
            <a:ext cx="745763" cy="45826"/>
            <a:chOff x="4580561" y="2589004"/>
            <a:chExt cx="1064464" cy="25200"/>
          </a:xfrm>
        </p:grpSpPr>
        <p:sp>
          <p:nvSpPr>
            <p:cNvPr id="73" name="Google Shape;73;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6" name="Google Shape;76;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7" name="Google Shape;77;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1308150" y="1318650"/>
            <a:ext cx="7110000" cy="535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2" name="Google Shape;82;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83" name="Google Shape;83;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84" name="Shape 84"/>
        <p:cNvGrpSpPr/>
        <p:nvPr/>
      </p:nvGrpSpPr>
      <p:grpSpPr>
        <a:xfrm>
          <a:off x="0" y="0"/>
          <a:ext cx="0" cy="0"/>
          <a:chOff x="0" y="0"/>
          <a:chExt cx="0" cy="0"/>
        </a:xfrm>
      </p:grpSpPr>
      <p:grpSp>
        <p:nvGrpSpPr>
          <p:cNvPr id="85" name="Google Shape;85;p14"/>
          <p:cNvGrpSpPr/>
          <p:nvPr/>
        </p:nvGrpSpPr>
        <p:grpSpPr>
          <a:xfrm>
            <a:off x="830392" y="1191256"/>
            <a:ext cx="745763" cy="45826"/>
            <a:chOff x="4580561" y="2589004"/>
            <a:chExt cx="1064464" cy="25200"/>
          </a:xfrm>
        </p:grpSpPr>
        <p:sp>
          <p:nvSpPr>
            <p:cNvPr id="86" name="Google Shape;86;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9" name="Google Shape;89;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0" name="Google Shape;90;p14">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2" name="Google Shape;92;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3" name="Google Shape;93;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94" name="Shape 94"/>
        <p:cNvGrpSpPr/>
        <p:nvPr/>
      </p:nvGrpSpPr>
      <p:grpSpPr>
        <a:xfrm>
          <a:off x="0" y="0"/>
          <a:ext cx="0" cy="0"/>
          <a:chOff x="0" y="0"/>
          <a:chExt cx="0" cy="0"/>
        </a:xfrm>
      </p:grpSpPr>
      <p:pic>
        <p:nvPicPr>
          <p:cNvPr descr="shutterstock_31891705.jpg" id="95" name="Google Shape;95;p15"/>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96" name="Google Shape;96;p1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98" name="Google Shape;98;p15">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 name="Google Shape;99;p15">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0" name="Google Shape;100;p15">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1" name="Google Shape;101;p15">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02" name="Google Shape;102;p15"/>
          <p:cNvSpPr txBox="1"/>
          <p:nvPr>
            <p:ph type="title"/>
          </p:nvPr>
        </p:nvSpPr>
        <p:spPr>
          <a:xfrm>
            <a:off x="729450" y="2056375"/>
            <a:ext cx="58875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03" name="Shape 103"/>
        <p:cNvGrpSpPr/>
        <p:nvPr/>
      </p:nvGrpSpPr>
      <p:grpSpPr>
        <a:xfrm>
          <a:off x="0" y="0"/>
          <a:ext cx="0" cy="0"/>
          <a:chOff x="0" y="0"/>
          <a:chExt cx="0" cy="0"/>
        </a:xfrm>
      </p:grpSpPr>
      <p:sp>
        <p:nvSpPr>
          <p:cNvPr id="104" name="Google Shape;104;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6" name="Google Shape;106;p1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1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9" name="Google Shape;109;p1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10" name="Google Shape;110;p16"/>
          <p:cNvSpPr txBox="1"/>
          <p:nvPr>
            <p:ph idx="1" type="body"/>
          </p:nvPr>
        </p:nvSpPr>
        <p:spPr>
          <a:xfrm>
            <a:off x="729450" y="1068650"/>
            <a:ext cx="7688700" cy="1034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11" name="Shape 111"/>
        <p:cNvGrpSpPr/>
        <p:nvPr/>
      </p:nvGrpSpPr>
      <p:grpSpPr>
        <a:xfrm>
          <a:off x="0" y="0"/>
          <a:ext cx="0" cy="0"/>
          <a:chOff x="0" y="0"/>
          <a:chExt cx="0" cy="0"/>
        </a:xfrm>
      </p:grpSpPr>
      <p:pic>
        <p:nvPicPr>
          <p:cNvPr descr="shutterstock_429987889_edited.jpg" id="112" name="Google Shape;112;p17"/>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3" name="Google Shape;113;p1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7"/>
          <p:cNvGrpSpPr/>
          <p:nvPr/>
        </p:nvGrpSpPr>
        <p:grpSpPr>
          <a:xfrm>
            <a:off x="830392" y="1191256"/>
            <a:ext cx="745763" cy="45826"/>
            <a:chOff x="4580561" y="2589004"/>
            <a:chExt cx="1064464" cy="25200"/>
          </a:xfrm>
        </p:grpSpPr>
        <p:sp>
          <p:nvSpPr>
            <p:cNvPr id="115" name="Google Shape;115;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7"/>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18" name="Google Shape;118;p17"/>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19" name="Google Shape;119;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0" name="Google Shape;120;p17">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1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2" name="Google Shape;122;p1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1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grpSp>
        <p:nvGrpSpPr>
          <p:cNvPr id="17" name="Google Shape;17;p3"/>
          <p:cNvGrpSpPr/>
          <p:nvPr/>
        </p:nvGrpSpPr>
        <p:grpSpPr>
          <a:xfrm>
            <a:off x="830392" y="1191256"/>
            <a:ext cx="745763" cy="45826"/>
            <a:chOff x="4580561" y="2589004"/>
            <a:chExt cx="1064464" cy="25200"/>
          </a:xfrm>
        </p:grpSpPr>
        <p:sp>
          <p:nvSpPr>
            <p:cNvPr id="18" name="Google Shape;18;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grpSp>
        <p:nvGrpSpPr>
          <p:cNvPr id="23" name="Google Shape;23;p4"/>
          <p:cNvGrpSpPr/>
          <p:nvPr/>
        </p:nvGrpSpPr>
        <p:grpSpPr>
          <a:xfrm>
            <a:off x="830392" y="11912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7" name="Google Shape;27;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8" name="Google Shape;28;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5"/>
          <p:cNvGrpSpPr/>
          <p:nvPr/>
        </p:nvGrpSpPr>
        <p:grpSpPr>
          <a:xfrm>
            <a:off x="830392" y="1191256"/>
            <a:ext cx="745763" cy="45826"/>
            <a:chOff x="4580561" y="2589004"/>
            <a:chExt cx="1064464" cy="25200"/>
          </a:xfrm>
        </p:grpSpPr>
        <p:sp>
          <p:nvSpPr>
            <p:cNvPr id="32" name="Google Shape;3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5" name="Google Shape;35;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6" name="Google Shape;36;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7" name="Google Shape;37;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 name="Google Shape;40;p6"/>
          <p:cNvGrpSpPr/>
          <p:nvPr/>
        </p:nvGrpSpPr>
        <p:grpSpPr>
          <a:xfrm>
            <a:off x="830392" y="1191256"/>
            <a:ext cx="745763" cy="45826"/>
            <a:chOff x="4580561" y="2589004"/>
            <a:chExt cx="1064464" cy="25200"/>
          </a:xfrm>
        </p:grpSpPr>
        <p:sp>
          <p:nvSpPr>
            <p:cNvPr id="41" name="Google Shape;41;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 name="Google Shape;43;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4" name="Google Shape;44;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 name="Google Shape;47;p7"/>
          <p:cNvGrpSpPr/>
          <p:nvPr/>
        </p:nvGrpSpPr>
        <p:grpSpPr>
          <a:xfrm>
            <a:off x="830392" y="1191256"/>
            <a:ext cx="745763" cy="45826"/>
            <a:chOff x="4580561" y="2589004"/>
            <a:chExt cx="1064464" cy="25200"/>
          </a:xfrm>
        </p:grpSpPr>
        <p:sp>
          <p:nvSpPr>
            <p:cNvPr id="48" name="Google Shape;48;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 name="Google Shape;50;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1" name="Google Shape;51;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 name="Google Shape;52;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3" name="Shape 53"/>
        <p:cNvGrpSpPr/>
        <p:nvPr/>
      </p:nvGrpSpPr>
      <p:grpSpPr>
        <a:xfrm>
          <a:off x="0" y="0"/>
          <a:ext cx="0" cy="0"/>
          <a:chOff x="0" y="0"/>
          <a:chExt cx="0" cy="0"/>
        </a:xfrm>
      </p:grpSpPr>
      <p:grpSp>
        <p:nvGrpSpPr>
          <p:cNvPr id="54" name="Google Shape;54;p8"/>
          <p:cNvGrpSpPr/>
          <p:nvPr/>
        </p:nvGrpSpPr>
        <p:grpSpPr>
          <a:xfrm>
            <a:off x="830392" y="4169130"/>
            <a:ext cx="745763" cy="45826"/>
            <a:chOff x="4580561" y="2589004"/>
            <a:chExt cx="1064464" cy="25200"/>
          </a:xfrm>
        </p:grpSpPr>
        <p:sp>
          <p:nvSpPr>
            <p:cNvPr id="55" name="Google Shape;55;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58" name="Google Shape;58;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9"/>
          <p:cNvGrpSpPr/>
          <p:nvPr/>
        </p:nvGrpSpPr>
        <p:grpSpPr>
          <a:xfrm>
            <a:off x="830392" y="1191256"/>
            <a:ext cx="745763" cy="45826"/>
            <a:chOff x="4580561" y="2589004"/>
            <a:chExt cx="1064464" cy="25200"/>
          </a:xfrm>
        </p:grpSpPr>
        <p:sp>
          <p:nvSpPr>
            <p:cNvPr id="62" name="Google Shape;62;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5" name="Google Shape;65;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6" name="Google Shape;66;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7" name="Google Shape;67;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0" name="Google Shape;70;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spd="med">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8"/>
          <p:cNvSpPr txBox="1"/>
          <p:nvPr>
            <p:ph type="ctrTitle"/>
          </p:nvPr>
        </p:nvSpPr>
        <p:spPr>
          <a:xfrm>
            <a:off x="717875" y="478375"/>
            <a:ext cx="48909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LLM-Guided</a:t>
            </a:r>
            <a:endParaRPr sz="4800">
              <a:solidFill>
                <a:srgbClr val="000000"/>
              </a:solidFill>
            </a:endParaRPr>
          </a:p>
          <a:p>
            <a:pPr indent="0" lvl="0" marL="0" rtl="0" algn="l">
              <a:spcBef>
                <a:spcPts val="0"/>
              </a:spcBef>
              <a:spcAft>
                <a:spcPts val="0"/>
              </a:spcAft>
              <a:buNone/>
            </a:pPr>
            <a:r>
              <a:rPr lang="en-GB" sz="4800">
                <a:solidFill>
                  <a:srgbClr val="000000"/>
                </a:solidFill>
              </a:rPr>
              <a:t>Chess Tutoring</a:t>
            </a:r>
            <a:endParaRPr sz="4800">
              <a:solidFill>
                <a:srgbClr val="000000"/>
              </a:solidFill>
            </a:endParaRPr>
          </a:p>
        </p:txBody>
      </p:sp>
      <p:sp>
        <p:nvSpPr>
          <p:cNvPr id="129" name="Google Shape;129;p18"/>
          <p:cNvSpPr txBox="1"/>
          <p:nvPr>
            <p:ph idx="1" type="subTitle"/>
          </p:nvPr>
        </p:nvSpPr>
        <p:spPr>
          <a:xfrm>
            <a:off x="2476288" y="2143072"/>
            <a:ext cx="48909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1400"/>
              <a:t>— </a:t>
            </a:r>
            <a:r>
              <a:rPr b="1" lang="en-GB" sz="1400">
                <a:solidFill>
                  <a:srgbClr val="434343"/>
                </a:solidFill>
              </a:rPr>
              <a:t>Transforming online chess learning</a:t>
            </a:r>
            <a:endParaRPr b="1" sz="14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idx="1" type="body"/>
          </p:nvPr>
        </p:nvSpPr>
        <p:spPr>
          <a:xfrm>
            <a:off x="527050" y="2721875"/>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ALTERNATIVE MOVE 1</a:t>
            </a:r>
            <a:endParaRPr b="1" sz="2100"/>
          </a:p>
        </p:txBody>
      </p:sp>
      <p:sp>
        <p:nvSpPr>
          <p:cNvPr id="211" name="Google Shape;211;p27"/>
          <p:cNvSpPr txBox="1"/>
          <p:nvPr>
            <p:ph idx="1" type="body"/>
          </p:nvPr>
        </p:nvSpPr>
        <p:spPr>
          <a:xfrm>
            <a:off x="527050" y="1961125"/>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BEST MOVE</a:t>
            </a:r>
            <a:endParaRPr b="1" sz="2100"/>
          </a:p>
        </p:txBody>
      </p:sp>
      <p:sp>
        <p:nvSpPr>
          <p:cNvPr id="212" name="Google Shape;212;p27"/>
          <p:cNvSpPr txBox="1"/>
          <p:nvPr>
            <p:ph idx="1" type="body"/>
          </p:nvPr>
        </p:nvSpPr>
        <p:spPr>
          <a:xfrm>
            <a:off x="527050" y="4243375"/>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SEQUENCE OF BEST MOVES</a:t>
            </a:r>
            <a:endParaRPr b="1" sz="2100"/>
          </a:p>
        </p:txBody>
      </p:sp>
      <p:sp>
        <p:nvSpPr>
          <p:cNvPr id="213" name="Google Shape;213;p27"/>
          <p:cNvSpPr txBox="1"/>
          <p:nvPr>
            <p:ph idx="1" type="body"/>
          </p:nvPr>
        </p:nvSpPr>
        <p:spPr>
          <a:xfrm>
            <a:off x="527050" y="3482625"/>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ALTERNATIVE MOVE 2</a:t>
            </a:r>
            <a:endParaRPr b="1" sz="2100"/>
          </a:p>
        </p:txBody>
      </p:sp>
      <p:sp>
        <p:nvSpPr>
          <p:cNvPr id="214" name="Google Shape;214;p27"/>
          <p:cNvSpPr txBox="1"/>
          <p:nvPr>
            <p:ph idx="1" type="body"/>
          </p:nvPr>
        </p:nvSpPr>
        <p:spPr>
          <a:xfrm>
            <a:off x="527050" y="439625"/>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FEN</a:t>
            </a:r>
            <a:endParaRPr b="1" sz="2100"/>
          </a:p>
        </p:txBody>
      </p:sp>
      <p:sp>
        <p:nvSpPr>
          <p:cNvPr id="215" name="Google Shape;215;p27"/>
          <p:cNvSpPr txBox="1"/>
          <p:nvPr>
            <p:ph idx="1" type="body"/>
          </p:nvPr>
        </p:nvSpPr>
        <p:spPr>
          <a:xfrm>
            <a:off x="527050" y="1200375"/>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PGN</a:t>
            </a:r>
            <a:endParaRPr b="1" sz="2100"/>
          </a:p>
        </p:txBody>
      </p:sp>
      <p:sp>
        <p:nvSpPr>
          <p:cNvPr id="216" name="Google Shape;216;p27"/>
          <p:cNvSpPr/>
          <p:nvPr/>
        </p:nvSpPr>
        <p:spPr>
          <a:xfrm>
            <a:off x="401100" y="426175"/>
            <a:ext cx="4170900" cy="4427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17" name="Google Shape;217;p27"/>
          <p:cNvSpPr/>
          <p:nvPr/>
        </p:nvSpPr>
        <p:spPr>
          <a:xfrm>
            <a:off x="4773900" y="2384700"/>
            <a:ext cx="1415700" cy="460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18" name="Google Shape;218;p27"/>
          <p:cNvSpPr txBox="1"/>
          <p:nvPr>
            <p:ph idx="1" type="body"/>
          </p:nvPr>
        </p:nvSpPr>
        <p:spPr>
          <a:xfrm>
            <a:off x="5977300" y="2004325"/>
            <a:ext cx="31143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SYSTEM PROMPT</a:t>
            </a:r>
            <a:endParaRPr b="1" sz="2100"/>
          </a:p>
        </p:txBody>
      </p:sp>
      <p:sp>
        <p:nvSpPr>
          <p:cNvPr id="219" name="Google Shape;219;p27"/>
          <p:cNvSpPr txBox="1"/>
          <p:nvPr>
            <p:ph idx="1" type="body"/>
          </p:nvPr>
        </p:nvSpPr>
        <p:spPr>
          <a:xfrm>
            <a:off x="5977300" y="2765075"/>
            <a:ext cx="31143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USER PROMPT</a:t>
            </a:r>
            <a:endParaRPr b="1" sz="2100"/>
          </a:p>
        </p:txBody>
      </p:sp>
      <p:sp>
        <p:nvSpPr>
          <p:cNvPr id="220" name="Google Shape;220;p27"/>
          <p:cNvSpPr/>
          <p:nvPr/>
        </p:nvSpPr>
        <p:spPr>
          <a:xfrm>
            <a:off x="6391500" y="1961125"/>
            <a:ext cx="2377500" cy="135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300"/>
                                        <p:tgtEl>
                                          <p:spTgt spid="214"/>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300"/>
                                        <p:tgtEl>
                                          <p:spTgt spid="21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300"/>
                                        <p:tgtEl>
                                          <p:spTgt spid="211"/>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300"/>
                                        <p:tgtEl>
                                          <p:spTgt spid="210"/>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300"/>
                                        <p:tgtEl>
                                          <p:spTgt spid="21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300"/>
                                        <p:tgtEl>
                                          <p:spTgt spid="212"/>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300"/>
                                        <p:tgtEl>
                                          <p:spTgt spid="217"/>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300"/>
                                        <p:tgtEl>
                                          <p:spTgt spid="220"/>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300"/>
                                        <p:tgtEl>
                                          <p:spTgt spid="218"/>
                                        </p:tgtEl>
                                      </p:cBhvr>
                                    </p:animEffect>
                                  </p:childTnLst>
                                </p:cTn>
                              </p:par>
                            </p:childTnLst>
                          </p:cTn>
                        </p:par>
                        <p:par>
                          <p:cTn fill="hold">
                            <p:stCondLst>
                              <p:cond delay="27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3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idx="1" type="body"/>
          </p:nvPr>
        </p:nvSpPr>
        <p:spPr>
          <a:xfrm>
            <a:off x="149450" y="1998278"/>
            <a:ext cx="15099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SYSTEM PROMPT</a:t>
            </a:r>
            <a:endParaRPr b="1" sz="2100"/>
          </a:p>
        </p:txBody>
      </p:sp>
      <p:sp>
        <p:nvSpPr>
          <p:cNvPr id="226" name="Google Shape;226;p28"/>
          <p:cNvSpPr txBox="1"/>
          <p:nvPr>
            <p:ph idx="1" type="body"/>
          </p:nvPr>
        </p:nvSpPr>
        <p:spPr>
          <a:xfrm>
            <a:off x="149529" y="2758959"/>
            <a:ext cx="15099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USER PROMPT</a:t>
            </a:r>
            <a:endParaRPr b="1" sz="2100"/>
          </a:p>
        </p:txBody>
      </p:sp>
      <p:pic>
        <p:nvPicPr>
          <p:cNvPr id="227" name="Google Shape;227;p28"/>
          <p:cNvPicPr preferRelativeResize="0"/>
          <p:nvPr/>
        </p:nvPicPr>
        <p:blipFill>
          <a:blip r:embed="rId3">
            <a:alphaModFix/>
          </a:blip>
          <a:stretch>
            <a:fillRect/>
          </a:stretch>
        </p:blipFill>
        <p:spPr>
          <a:xfrm>
            <a:off x="2578600" y="1273405"/>
            <a:ext cx="3473225" cy="2522375"/>
          </a:xfrm>
          <a:prstGeom prst="rect">
            <a:avLst/>
          </a:prstGeom>
          <a:noFill/>
          <a:ln>
            <a:noFill/>
          </a:ln>
        </p:spPr>
      </p:pic>
      <p:sp>
        <p:nvSpPr>
          <p:cNvPr id="228" name="Google Shape;228;p28"/>
          <p:cNvSpPr/>
          <p:nvPr/>
        </p:nvSpPr>
        <p:spPr>
          <a:xfrm>
            <a:off x="1761675" y="2304350"/>
            <a:ext cx="699900" cy="460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29" name="Google Shape;229;p28"/>
          <p:cNvSpPr/>
          <p:nvPr/>
        </p:nvSpPr>
        <p:spPr>
          <a:xfrm>
            <a:off x="149450" y="1892875"/>
            <a:ext cx="1509900" cy="1410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0" name="Google Shape;230;p28"/>
          <p:cNvSpPr/>
          <p:nvPr/>
        </p:nvSpPr>
        <p:spPr>
          <a:xfrm>
            <a:off x="6161500" y="2304350"/>
            <a:ext cx="699900" cy="460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231" name="Google Shape;231;p28"/>
          <p:cNvSpPr txBox="1"/>
          <p:nvPr>
            <p:ph idx="1" type="body"/>
          </p:nvPr>
        </p:nvSpPr>
        <p:spPr>
          <a:xfrm>
            <a:off x="7119375" y="2275688"/>
            <a:ext cx="157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OUTPUT</a:t>
            </a:r>
            <a:endParaRPr b="1" sz="2100"/>
          </a:p>
        </p:txBody>
      </p:sp>
      <p:sp>
        <p:nvSpPr>
          <p:cNvPr id="232" name="Google Shape;232;p28"/>
          <p:cNvSpPr/>
          <p:nvPr/>
        </p:nvSpPr>
        <p:spPr>
          <a:xfrm>
            <a:off x="7119500" y="2275688"/>
            <a:ext cx="1577400" cy="51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1000"/>
                                        <p:tgtEl>
                                          <p:spTgt spid="227"/>
                                        </p:tgtEl>
                                        <p:attrNameLst>
                                          <p:attrName>ppt_w</p:attrName>
                                        </p:attrNameLst>
                                      </p:cBhvr>
                                      <p:tavLst>
                                        <p:tav fmla="" tm="0">
                                          <p:val>
                                            <p:strVal val="0"/>
                                          </p:val>
                                        </p:tav>
                                        <p:tav fmla="" tm="100000">
                                          <p:val>
                                            <p:strVal val="#ppt_w"/>
                                          </p:val>
                                        </p:tav>
                                      </p:tavLst>
                                    </p:anim>
                                    <p:anim calcmode="lin" valueType="num">
                                      <p:cBhvr additive="base">
                                        <p:cTn dur="1000"/>
                                        <p:tgtEl>
                                          <p:spTgt spid="22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300"/>
                                        <p:tgtEl>
                                          <p:spTgt spid="229"/>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300"/>
                                        <p:tgtEl>
                                          <p:spTgt spid="22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300"/>
                                        <p:tgtEl>
                                          <p:spTgt spid="226"/>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300"/>
                                        <p:tgtEl>
                                          <p:spTgt spid="228"/>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300"/>
                                        <p:tgtEl>
                                          <p:spTgt spid="230"/>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300"/>
                                        <p:tgtEl>
                                          <p:spTgt spid="232"/>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3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9"/>
          <p:cNvSpPr txBox="1"/>
          <p:nvPr>
            <p:ph idx="1" type="body"/>
          </p:nvPr>
        </p:nvSpPr>
        <p:spPr>
          <a:xfrm>
            <a:off x="723300" y="141550"/>
            <a:ext cx="7697400" cy="1291800"/>
          </a:xfrm>
          <a:prstGeom prst="rect">
            <a:avLst/>
          </a:prstGeom>
        </p:spPr>
        <p:txBody>
          <a:bodyPr anchorCtr="0" anchor="ctr" bIns="91425" lIns="91425" spcFirstLastPara="1" rIns="91425" wrap="square" tIns="91425">
            <a:noAutofit/>
          </a:bodyPr>
          <a:lstStyle/>
          <a:p>
            <a:pPr indent="0" lvl="0" marL="228600" marR="152400" rtl="0" algn="l">
              <a:lnSpc>
                <a:spcPct val="130000"/>
              </a:lnSpc>
              <a:spcBef>
                <a:spcPts val="0"/>
              </a:spcBef>
              <a:spcAft>
                <a:spcPts val="0"/>
              </a:spcAft>
              <a:buSzPts val="688"/>
              <a:buNone/>
            </a:pPr>
            <a:r>
              <a:rPr b="1" lang="en-GB" sz="1100">
                <a:solidFill>
                  <a:srgbClr val="333333"/>
                </a:solidFill>
                <a:highlight>
                  <a:srgbClr val="FFFFFF"/>
                </a:highlight>
                <a:latin typeface="Arial"/>
                <a:ea typeface="Arial"/>
                <a:cs typeface="Arial"/>
                <a:sym typeface="Arial"/>
              </a:rPr>
              <a:t>Development and Control:</a:t>
            </a:r>
            <a:endParaRPr b="1" sz="1100">
              <a:solidFill>
                <a:srgbClr val="333333"/>
              </a:solidFill>
              <a:highlight>
                <a:srgbClr val="FFFFFF"/>
              </a:highlight>
              <a:latin typeface="Arial"/>
              <a:ea typeface="Arial"/>
              <a:cs typeface="Arial"/>
              <a:sym typeface="Arial"/>
            </a:endParaRPr>
          </a:p>
          <a:p>
            <a:pPr indent="-298450" lvl="0" marL="533400" rtl="0" algn="l">
              <a:lnSpc>
                <a:spcPct val="95000"/>
              </a:lnSpc>
              <a:spcBef>
                <a:spcPts val="1200"/>
              </a:spcBef>
              <a:spcAft>
                <a:spcPts val="0"/>
              </a:spcAft>
              <a:buClr>
                <a:srgbClr val="333333"/>
              </a:buClr>
              <a:buSzPts val="1100"/>
              <a:buFont typeface="Arial"/>
              <a:buChar char="●"/>
            </a:pPr>
            <a:r>
              <a:rPr lang="en-GB" sz="1100">
                <a:solidFill>
                  <a:srgbClr val="333333"/>
                </a:solidFill>
                <a:highlight>
                  <a:srgbClr val="FFFFFF"/>
                </a:highlight>
                <a:latin typeface="Arial"/>
                <a:ea typeface="Arial"/>
                <a:cs typeface="Arial"/>
                <a:sym typeface="Arial"/>
              </a:rPr>
              <a:t>bxc4 opens up the b-file for the rook to potentially use in the future, which could put pressure on White's position.</a:t>
            </a:r>
            <a:endParaRPr sz="1100">
              <a:solidFill>
                <a:srgbClr val="333333"/>
              </a:solidFill>
              <a:highlight>
                <a:srgbClr val="FFFFFF"/>
              </a:highlight>
              <a:latin typeface="Arial"/>
              <a:ea typeface="Arial"/>
              <a:cs typeface="Arial"/>
              <a:sym typeface="Arial"/>
            </a:endParaRPr>
          </a:p>
          <a:p>
            <a:pPr indent="-298450" lvl="0" marL="533400" rtl="0" algn="l">
              <a:lnSpc>
                <a:spcPct val="95000"/>
              </a:lnSpc>
              <a:spcBef>
                <a:spcPts val="0"/>
              </a:spcBef>
              <a:spcAft>
                <a:spcPts val="0"/>
              </a:spcAft>
              <a:buClr>
                <a:srgbClr val="333333"/>
              </a:buClr>
              <a:buSzPts val="1100"/>
              <a:buFont typeface="Arial"/>
              <a:buChar char="●"/>
            </a:pPr>
            <a:r>
              <a:rPr lang="en-GB" sz="1100">
                <a:solidFill>
                  <a:srgbClr val="333333"/>
                </a:solidFill>
                <a:highlight>
                  <a:srgbClr val="FFFFFF"/>
                </a:highlight>
                <a:latin typeface="Arial"/>
                <a:ea typeface="Arial"/>
                <a:cs typeface="Arial"/>
                <a:sym typeface="Arial"/>
              </a:rPr>
              <a:t>It also prepares to develop other pieces, such as the bishop on c6, which can now potentially attack White's queen.</a:t>
            </a:r>
            <a:endParaRPr sz="1100"/>
          </a:p>
        </p:txBody>
      </p:sp>
      <p:sp>
        <p:nvSpPr>
          <p:cNvPr id="238" name="Google Shape;238;p29"/>
          <p:cNvSpPr txBox="1"/>
          <p:nvPr>
            <p:ph idx="1" type="body"/>
          </p:nvPr>
        </p:nvSpPr>
        <p:spPr>
          <a:xfrm>
            <a:off x="723300" y="1382317"/>
            <a:ext cx="7697400" cy="1040100"/>
          </a:xfrm>
          <a:prstGeom prst="rect">
            <a:avLst/>
          </a:prstGeom>
        </p:spPr>
        <p:txBody>
          <a:bodyPr anchorCtr="0" anchor="ctr" bIns="91425" lIns="91425" spcFirstLastPara="1" rIns="91425" wrap="square" tIns="91425">
            <a:noAutofit/>
          </a:bodyPr>
          <a:lstStyle/>
          <a:p>
            <a:pPr indent="0" lvl="0" marL="228600" marR="152400" rtl="0" algn="l">
              <a:lnSpc>
                <a:spcPct val="130000"/>
              </a:lnSpc>
              <a:spcBef>
                <a:spcPts val="0"/>
              </a:spcBef>
              <a:spcAft>
                <a:spcPts val="0"/>
              </a:spcAft>
              <a:buSzPts val="688"/>
              <a:buNone/>
            </a:pPr>
            <a:r>
              <a:rPr b="1" lang="en-GB" sz="1100">
                <a:solidFill>
                  <a:srgbClr val="333333"/>
                </a:solidFill>
                <a:highlight>
                  <a:srgbClr val="FFFFFF"/>
                </a:highlight>
                <a:latin typeface="Arial"/>
                <a:ea typeface="Arial"/>
                <a:cs typeface="Arial"/>
                <a:sym typeface="Arial"/>
              </a:rPr>
              <a:t>Coordination:</a:t>
            </a:r>
            <a:endParaRPr b="1" sz="1100">
              <a:solidFill>
                <a:srgbClr val="333333"/>
              </a:solidFill>
              <a:highlight>
                <a:srgbClr val="FFFFFF"/>
              </a:highlight>
              <a:latin typeface="Arial"/>
              <a:ea typeface="Arial"/>
              <a:cs typeface="Arial"/>
              <a:sym typeface="Arial"/>
            </a:endParaRPr>
          </a:p>
          <a:p>
            <a:pPr indent="-298450" lvl="0" marL="533400" rtl="0" algn="l">
              <a:lnSpc>
                <a:spcPct val="95000"/>
              </a:lnSpc>
              <a:spcBef>
                <a:spcPts val="1200"/>
              </a:spcBef>
              <a:spcAft>
                <a:spcPts val="0"/>
              </a:spcAft>
              <a:buClr>
                <a:srgbClr val="333333"/>
              </a:buClr>
              <a:buSzPts val="1100"/>
              <a:buFont typeface="Arial"/>
              <a:buChar char="●"/>
            </a:pPr>
            <a:r>
              <a:rPr lang="en-GB" sz="1100">
                <a:solidFill>
                  <a:srgbClr val="333333"/>
                </a:solidFill>
                <a:highlight>
                  <a:srgbClr val="FFFFFF"/>
                </a:highlight>
                <a:latin typeface="Arial"/>
                <a:ea typeface="Arial"/>
                <a:cs typeface="Arial"/>
                <a:sym typeface="Arial"/>
              </a:rPr>
              <a:t>bxc4 improves the coordination between the pieces, as it allows the bishop on c6 to potentially attack White's queen, while the rook on b7 can support the bishop.</a:t>
            </a:r>
            <a:endParaRPr sz="1100">
              <a:solidFill>
                <a:srgbClr val="333333"/>
              </a:solidFill>
              <a:highlight>
                <a:srgbClr val="FFFFFF"/>
              </a:highlight>
              <a:latin typeface="Arial"/>
              <a:ea typeface="Arial"/>
              <a:cs typeface="Arial"/>
              <a:sym typeface="Arial"/>
            </a:endParaRPr>
          </a:p>
          <a:p>
            <a:pPr indent="-298450" lvl="0" marL="533400" rtl="0" algn="l">
              <a:lnSpc>
                <a:spcPct val="95000"/>
              </a:lnSpc>
              <a:spcBef>
                <a:spcPts val="0"/>
              </a:spcBef>
              <a:spcAft>
                <a:spcPts val="0"/>
              </a:spcAft>
              <a:buClr>
                <a:srgbClr val="333333"/>
              </a:buClr>
              <a:buSzPts val="1100"/>
              <a:buFont typeface="Arial"/>
              <a:buChar char="●"/>
            </a:pPr>
            <a:r>
              <a:rPr lang="en-GB" sz="1100">
                <a:solidFill>
                  <a:srgbClr val="333333"/>
                </a:solidFill>
                <a:highlight>
                  <a:srgbClr val="FFFFFF"/>
                </a:highlight>
                <a:latin typeface="Arial"/>
                <a:ea typeface="Arial"/>
                <a:cs typeface="Arial"/>
                <a:sym typeface="Arial"/>
              </a:rPr>
              <a:t>It also prepares to develop other pieces, such as the knight on d5, which can now potentially attack White's position.</a:t>
            </a:r>
            <a:endParaRPr sz="1100"/>
          </a:p>
        </p:txBody>
      </p:sp>
      <p:sp>
        <p:nvSpPr>
          <p:cNvPr id="239" name="Google Shape;239;p29"/>
          <p:cNvSpPr txBox="1"/>
          <p:nvPr>
            <p:ph idx="1" type="body"/>
          </p:nvPr>
        </p:nvSpPr>
        <p:spPr>
          <a:xfrm>
            <a:off x="723300" y="2631875"/>
            <a:ext cx="7697400" cy="1329300"/>
          </a:xfrm>
          <a:prstGeom prst="rect">
            <a:avLst/>
          </a:prstGeom>
        </p:spPr>
        <p:txBody>
          <a:bodyPr anchorCtr="0" anchor="ctr" bIns="91425" lIns="91425" spcFirstLastPara="1" rIns="91425" wrap="square" tIns="91425">
            <a:noAutofit/>
          </a:bodyPr>
          <a:lstStyle/>
          <a:p>
            <a:pPr indent="0" lvl="0" marL="228600" marR="152400" rtl="0" algn="l">
              <a:lnSpc>
                <a:spcPct val="130000"/>
              </a:lnSpc>
              <a:spcBef>
                <a:spcPts val="0"/>
              </a:spcBef>
              <a:spcAft>
                <a:spcPts val="0"/>
              </a:spcAft>
              <a:buSzPts val="688"/>
              <a:buNone/>
            </a:pPr>
            <a:r>
              <a:rPr b="1" lang="en-GB" sz="1100">
                <a:solidFill>
                  <a:srgbClr val="333333"/>
                </a:solidFill>
                <a:highlight>
                  <a:srgbClr val="FFFFFF"/>
                </a:highlight>
                <a:latin typeface="Arial"/>
                <a:ea typeface="Arial"/>
                <a:cs typeface="Arial"/>
                <a:sym typeface="Arial"/>
              </a:rPr>
              <a:t>Defensive Strategy:</a:t>
            </a:r>
            <a:endParaRPr b="1" sz="1100">
              <a:solidFill>
                <a:srgbClr val="333333"/>
              </a:solidFill>
              <a:highlight>
                <a:srgbClr val="FFFFFF"/>
              </a:highlight>
              <a:latin typeface="Arial"/>
              <a:ea typeface="Arial"/>
              <a:cs typeface="Arial"/>
              <a:sym typeface="Arial"/>
            </a:endParaRPr>
          </a:p>
          <a:p>
            <a:pPr indent="-298450" lvl="0" marL="533400" rtl="0" algn="l">
              <a:lnSpc>
                <a:spcPct val="95000"/>
              </a:lnSpc>
              <a:spcBef>
                <a:spcPts val="1200"/>
              </a:spcBef>
              <a:spcAft>
                <a:spcPts val="0"/>
              </a:spcAft>
              <a:buClr>
                <a:srgbClr val="333333"/>
              </a:buClr>
              <a:buSzPts val="1100"/>
              <a:buFont typeface="Arial"/>
              <a:buChar char="●"/>
            </a:pPr>
            <a:r>
              <a:rPr lang="en-GB" sz="1100">
                <a:solidFill>
                  <a:srgbClr val="333333"/>
                </a:solidFill>
                <a:highlight>
                  <a:srgbClr val="FFFFFF"/>
                </a:highlight>
                <a:latin typeface="Arial"/>
                <a:ea typeface="Arial"/>
                <a:cs typeface="Arial"/>
                <a:sym typeface="Arial"/>
              </a:rPr>
              <a:t>bxc4 helps to maintain a solid defensive posture by controlling the center and preparing to develop pieces to attack White's position.</a:t>
            </a:r>
            <a:endParaRPr sz="1100">
              <a:solidFill>
                <a:srgbClr val="333333"/>
              </a:solidFill>
              <a:highlight>
                <a:srgbClr val="FFFFFF"/>
              </a:highlight>
              <a:latin typeface="Arial"/>
              <a:ea typeface="Arial"/>
              <a:cs typeface="Arial"/>
              <a:sym typeface="Arial"/>
            </a:endParaRPr>
          </a:p>
          <a:p>
            <a:pPr indent="-298450" lvl="0" marL="533400" rtl="0" algn="l">
              <a:lnSpc>
                <a:spcPct val="95000"/>
              </a:lnSpc>
              <a:spcBef>
                <a:spcPts val="0"/>
              </a:spcBef>
              <a:spcAft>
                <a:spcPts val="0"/>
              </a:spcAft>
              <a:buClr>
                <a:srgbClr val="333333"/>
              </a:buClr>
              <a:buSzPts val="1100"/>
              <a:buFont typeface="Arial"/>
              <a:buChar char="●"/>
            </a:pPr>
            <a:r>
              <a:rPr lang="en-GB" sz="1100">
                <a:solidFill>
                  <a:srgbClr val="333333"/>
                </a:solidFill>
                <a:highlight>
                  <a:srgbClr val="FFFFFF"/>
                </a:highlight>
                <a:latin typeface="Arial"/>
                <a:ea typeface="Arial"/>
                <a:cs typeface="Arial"/>
                <a:sym typeface="Arial"/>
              </a:rPr>
              <a:t>It also addresses the potential weakness on the b-file, which could have been exploited by White's rook in the future.</a:t>
            </a:r>
            <a:endParaRPr sz="1100">
              <a:solidFill>
                <a:srgbClr val="333333"/>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688"/>
              <a:buNone/>
            </a:pPr>
            <a:r>
              <a:t/>
            </a:r>
            <a:endParaRPr sz="1100"/>
          </a:p>
        </p:txBody>
      </p:sp>
      <p:sp>
        <p:nvSpPr>
          <p:cNvPr id="240" name="Google Shape;240;p29"/>
          <p:cNvSpPr txBox="1"/>
          <p:nvPr>
            <p:ph idx="1" type="body"/>
          </p:nvPr>
        </p:nvSpPr>
        <p:spPr>
          <a:xfrm>
            <a:off x="642450" y="3822224"/>
            <a:ext cx="7859100" cy="948900"/>
          </a:xfrm>
          <a:prstGeom prst="rect">
            <a:avLst/>
          </a:prstGeom>
        </p:spPr>
        <p:txBody>
          <a:bodyPr anchorCtr="0" anchor="ctr" bIns="91425" lIns="91425" spcFirstLastPara="1" rIns="91425" wrap="square" tIns="91425">
            <a:noAutofit/>
          </a:bodyPr>
          <a:lstStyle/>
          <a:p>
            <a:pPr indent="0" lvl="0" marL="228600" marR="152400" rtl="0" algn="l">
              <a:lnSpc>
                <a:spcPct val="130000"/>
              </a:lnSpc>
              <a:spcBef>
                <a:spcPts val="0"/>
              </a:spcBef>
              <a:spcAft>
                <a:spcPts val="0"/>
              </a:spcAft>
              <a:buSzPts val="688"/>
              <a:buNone/>
            </a:pPr>
            <a:r>
              <a:rPr b="1" lang="en-GB" sz="1100">
                <a:solidFill>
                  <a:srgbClr val="333333"/>
                </a:solidFill>
                <a:highlight>
                  <a:srgbClr val="FFFFFF"/>
                </a:highlight>
                <a:latin typeface="Arial"/>
                <a:ea typeface="Arial"/>
                <a:cs typeface="Arial"/>
                <a:sym typeface="Arial"/>
              </a:rPr>
              <a:t>Why bxc4 is the best move:</a:t>
            </a:r>
            <a:endParaRPr b="1" sz="1100">
              <a:solidFill>
                <a:srgbClr val="333333"/>
              </a:solidFill>
              <a:highlight>
                <a:srgbClr val="FFFFFF"/>
              </a:highlight>
              <a:latin typeface="Arial"/>
              <a:ea typeface="Arial"/>
              <a:cs typeface="Arial"/>
              <a:sym typeface="Arial"/>
            </a:endParaRPr>
          </a:p>
          <a:p>
            <a:pPr indent="-298450" lvl="0" marL="533400" rtl="0" algn="l">
              <a:lnSpc>
                <a:spcPct val="95000"/>
              </a:lnSpc>
              <a:spcBef>
                <a:spcPts val="1200"/>
              </a:spcBef>
              <a:spcAft>
                <a:spcPts val="0"/>
              </a:spcAft>
              <a:buClr>
                <a:srgbClr val="333333"/>
              </a:buClr>
              <a:buSzPts val="1100"/>
              <a:buFont typeface="Arial"/>
              <a:buChar char="●"/>
            </a:pPr>
            <a:r>
              <a:rPr b="1" lang="en-GB" sz="1100">
                <a:solidFill>
                  <a:srgbClr val="333333"/>
                </a:solidFill>
                <a:highlight>
                  <a:srgbClr val="FFFFFF"/>
                </a:highlight>
                <a:latin typeface="Arial"/>
                <a:ea typeface="Arial"/>
                <a:cs typeface="Arial"/>
                <a:sym typeface="Arial"/>
              </a:rPr>
              <a:t>bxc4 </a:t>
            </a:r>
            <a:r>
              <a:rPr lang="en-GB" sz="1100">
                <a:solidFill>
                  <a:srgbClr val="333333"/>
                </a:solidFill>
                <a:highlight>
                  <a:srgbClr val="FFFFFF"/>
                </a:highlight>
                <a:latin typeface="Arial"/>
                <a:ea typeface="Arial"/>
                <a:cs typeface="Arial"/>
                <a:sym typeface="Arial"/>
              </a:rPr>
              <a:t>is the best move because it addresses the potential weakness on the b-file, prepares to develop pieces to attack White's position, and improves the coordination between the pieces.</a:t>
            </a:r>
            <a:endParaRPr sz="1100">
              <a:solidFill>
                <a:srgbClr val="333333"/>
              </a:solidFill>
              <a:highlight>
                <a:srgbClr val="FFFFFF"/>
              </a:highlight>
              <a:latin typeface="Arial"/>
              <a:ea typeface="Arial"/>
              <a:cs typeface="Arial"/>
              <a:sym typeface="Arial"/>
            </a:endParaRPr>
          </a:p>
          <a:p>
            <a:pPr indent="0" lvl="0" marL="0" rtl="0" algn="l">
              <a:lnSpc>
                <a:spcPct val="95000"/>
              </a:lnSpc>
              <a:spcBef>
                <a:spcPts val="0"/>
              </a:spcBef>
              <a:spcAft>
                <a:spcPts val="0"/>
              </a:spcAft>
              <a:buSzPts val="688"/>
              <a:buNone/>
            </a:pPr>
            <a:r>
              <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600"/>
                                        <p:tgtEl>
                                          <p:spTgt spid="238"/>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Dataset creation: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32"/>
          <p:cNvSpPr txBox="1"/>
          <p:nvPr/>
        </p:nvSpPr>
        <p:spPr>
          <a:xfrm>
            <a:off x="0" y="846450"/>
            <a:ext cx="43143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erriweather Black"/>
                <a:ea typeface="Merriweather Black"/>
                <a:cs typeface="Merriweather Black"/>
                <a:sym typeface="Merriweather Black"/>
              </a:rPr>
              <a:t>How we created the Dataset?</a:t>
            </a:r>
            <a:endParaRPr sz="1600">
              <a:solidFill>
                <a:schemeClr val="lt1"/>
              </a:solidFill>
              <a:latin typeface="Merriweather Black"/>
              <a:ea typeface="Merriweather Black"/>
              <a:cs typeface="Merriweather Black"/>
              <a:sym typeface="Merriweather Black"/>
            </a:endParaRPr>
          </a:p>
        </p:txBody>
      </p:sp>
      <p:sp>
        <p:nvSpPr>
          <p:cNvPr id="255" name="Google Shape;255;p32"/>
          <p:cNvSpPr txBox="1"/>
          <p:nvPr/>
        </p:nvSpPr>
        <p:spPr>
          <a:xfrm>
            <a:off x="0" y="1567675"/>
            <a:ext cx="3031800" cy="1121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Merriweather"/>
              <a:buChar char="●"/>
            </a:pPr>
            <a:r>
              <a:rPr b="1" lang="en-GB" sz="1500">
                <a:solidFill>
                  <a:schemeClr val="lt1"/>
                </a:solidFill>
                <a:latin typeface="Merriweather"/>
                <a:ea typeface="Merriweather"/>
                <a:cs typeface="Merriweather"/>
                <a:sym typeface="Merriweather"/>
              </a:rPr>
              <a:t>Chessvision.ai		</a:t>
            </a:r>
            <a:endParaRPr b="1" sz="1500">
              <a:solidFill>
                <a:schemeClr val="lt1"/>
              </a:solidFill>
              <a:latin typeface="Merriweather"/>
              <a:ea typeface="Merriweather"/>
              <a:cs typeface="Merriweather"/>
              <a:sym typeface="Merriweather"/>
            </a:endParaRPr>
          </a:p>
          <a:p>
            <a:pPr indent="-323850" lvl="0" marL="457200" rtl="0" algn="l">
              <a:spcBef>
                <a:spcPts val="0"/>
              </a:spcBef>
              <a:spcAft>
                <a:spcPts val="0"/>
              </a:spcAft>
              <a:buClr>
                <a:schemeClr val="lt1"/>
              </a:buClr>
              <a:buSzPts val="1500"/>
              <a:buFont typeface="Merriweather"/>
              <a:buChar char="●"/>
            </a:pPr>
            <a:r>
              <a:rPr b="1" lang="en-GB" sz="1500">
                <a:solidFill>
                  <a:schemeClr val="lt1"/>
                </a:solidFill>
                <a:latin typeface="Merriweather"/>
                <a:ea typeface="Merriweather"/>
                <a:cs typeface="Merriweather"/>
                <a:sym typeface="Merriweather"/>
              </a:rPr>
              <a:t>Lichess		</a:t>
            </a:r>
            <a:endParaRPr b="1" sz="1500">
              <a:solidFill>
                <a:schemeClr val="lt1"/>
              </a:solidFill>
              <a:latin typeface="Merriweather"/>
              <a:ea typeface="Merriweather"/>
              <a:cs typeface="Merriweather"/>
              <a:sym typeface="Merriweather"/>
            </a:endParaRPr>
          </a:p>
          <a:p>
            <a:pPr indent="-323850" lvl="0" marL="457200" rtl="0" algn="l">
              <a:spcBef>
                <a:spcPts val="0"/>
              </a:spcBef>
              <a:spcAft>
                <a:spcPts val="0"/>
              </a:spcAft>
              <a:buClr>
                <a:schemeClr val="lt1"/>
              </a:buClr>
              <a:buSzPts val="1500"/>
              <a:buFont typeface="Merriweather"/>
              <a:buChar char="●"/>
            </a:pPr>
            <a:r>
              <a:rPr b="1" lang="en-GB" sz="1500">
                <a:solidFill>
                  <a:schemeClr val="lt1"/>
                </a:solidFill>
                <a:latin typeface="Merriweather"/>
                <a:ea typeface="Merriweather"/>
                <a:cs typeface="Merriweather"/>
                <a:sym typeface="Merriweather"/>
              </a:rPr>
              <a:t>Transcript </a:t>
            </a:r>
            <a:endParaRPr b="1" sz="1500">
              <a:solidFill>
                <a:schemeClr val="lt1"/>
              </a:solidFill>
              <a:latin typeface="Merriweather"/>
              <a:ea typeface="Merriweather"/>
              <a:cs typeface="Merriweather"/>
              <a:sym typeface="Merriweather"/>
            </a:endParaRPr>
          </a:p>
          <a:p>
            <a:pPr indent="0" lvl="0" marL="457200" rtl="0" algn="l">
              <a:spcBef>
                <a:spcPts val="0"/>
              </a:spcBef>
              <a:spcAft>
                <a:spcPts val="0"/>
              </a:spcAft>
              <a:buNone/>
            </a:pPr>
            <a:r>
              <a:rPr b="1" lang="en-GB" sz="1500">
                <a:solidFill>
                  <a:schemeClr val="lt1"/>
                </a:solidFill>
                <a:latin typeface="Merriweather"/>
                <a:ea typeface="Merriweather"/>
                <a:cs typeface="Merriweather"/>
                <a:sym typeface="Merriweather"/>
              </a:rPr>
              <a:t>Extractor</a:t>
            </a:r>
            <a:endParaRPr b="1" sz="1500">
              <a:solidFill>
                <a:schemeClr val="lt1"/>
              </a:solidFill>
              <a:latin typeface="Merriweather"/>
              <a:ea typeface="Merriweather"/>
              <a:cs typeface="Merriweather"/>
              <a:sym typeface="Merriweather"/>
            </a:endParaRPr>
          </a:p>
          <a:p>
            <a:pPr indent="0" lvl="0" marL="457200" rtl="0" algn="l">
              <a:spcBef>
                <a:spcPts val="0"/>
              </a:spcBef>
              <a:spcAft>
                <a:spcPts val="0"/>
              </a:spcAft>
              <a:buNone/>
            </a:pPr>
            <a:r>
              <a:t/>
            </a:r>
            <a:endParaRPr b="1" sz="1500">
              <a:solidFill>
                <a:schemeClr val="lt1"/>
              </a:solidFill>
              <a:latin typeface="Merriweather"/>
              <a:ea typeface="Merriweather"/>
              <a:cs typeface="Merriweather"/>
              <a:sym typeface="Merriweather"/>
            </a:endParaRPr>
          </a:p>
          <a:p>
            <a:pPr indent="0" lvl="0" marL="457200" rtl="0" algn="l">
              <a:spcBef>
                <a:spcPts val="0"/>
              </a:spcBef>
              <a:spcAft>
                <a:spcPts val="0"/>
              </a:spcAft>
              <a:buNone/>
            </a:pPr>
            <a:r>
              <a:t/>
            </a:r>
            <a:endParaRPr b="1" sz="1500">
              <a:solidFill>
                <a:schemeClr val="lt1"/>
              </a:solidFill>
              <a:latin typeface="Merriweather"/>
              <a:ea typeface="Merriweather"/>
              <a:cs typeface="Merriweather"/>
              <a:sym typeface="Merriweather"/>
            </a:endParaRPr>
          </a:p>
          <a:p>
            <a:pPr indent="0" lvl="0" marL="457200" rtl="0" algn="l">
              <a:spcBef>
                <a:spcPts val="0"/>
              </a:spcBef>
              <a:spcAft>
                <a:spcPts val="0"/>
              </a:spcAft>
              <a:buNone/>
            </a:pPr>
            <a:r>
              <a:rPr b="1" lang="en-GB" sz="1500">
                <a:solidFill>
                  <a:schemeClr val="lt1"/>
                </a:solidFill>
                <a:latin typeface="Merriweather"/>
                <a:ea typeface="Merriweather"/>
                <a:cs typeface="Merriweather"/>
                <a:sym typeface="Merriweather"/>
              </a:rPr>
              <a:t>		</a:t>
            </a:r>
            <a:endParaRPr b="1" sz="1500">
              <a:solidFill>
                <a:schemeClr val="lt1"/>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200"/>
                                        <p:tgtEl>
                                          <p:spTgt spid="2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p33"/>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261" name="Google Shape;261;p33"/>
          <p:cNvSpPr txBox="1"/>
          <p:nvPr/>
        </p:nvSpPr>
        <p:spPr>
          <a:xfrm>
            <a:off x="0" y="1023550"/>
            <a:ext cx="2046900" cy="1839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Lato"/>
              <a:buChar char="●"/>
            </a:pPr>
            <a:r>
              <a:rPr b="1" lang="en-GB" sz="1600">
                <a:solidFill>
                  <a:schemeClr val="lt1"/>
                </a:solidFill>
                <a:latin typeface="Lato"/>
                <a:ea typeface="Lato"/>
                <a:cs typeface="Lato"/>
                <a:sym typeface="Lato"/>
              </a:rPr>
              <a:t>Lichess UI from where we retrieved the corresponding FEN and PGN</a:t>
            </a:r>
            <a:endParaRPr b="1" sz="16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34"/>
          <p:cNvSpPr txBox="1"/>
          <p:nvPr/>
        </p:nvSpPr>
        <p:spPr>
          <a:xfrm>
            <a:off x="6763000" y="1982225"/>
            <a:ext cx="2073000" cy="1606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Lato"/>
              <a:buChar char="●"/>
            </a:pPr>
            <a:r>
              <a:rPr b="1" lang="en-GB" sz="1600">
                <a:solidFill>
                  <a:schemeClr val="dk2"/>
                </a:solidFill>
                <a:latin typeface="Lato"/>
                <a:ea typeface="Lato"/>
                <a:cs typeface="Lato"/>
                <a:sym typeface="Lato"/>
              </a:rPr>
              <a:t>Google Sheet with 100+ Handmade Datasets</a:t>
            </a:r>
            <a:endParaRPr b="1" sz="16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5"/>
          <p:cNvSpPr txBox="1"/>
          <p:nvPr>
            <p:ph type="ctrTitle"/>
          </p:nvPr>
        </p:nvSpPr>
        <p:spPr>
          <a:xfrm>
            <a:off x="727950" y="490150"/>
            <a:ext cx="7688100" cy="98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Mixture-of-Agents (MOA)</a:t>
            </a:r>
            <a:endParaRPr/>
          </a:p>
        </p:txBody>
      </p:sp>
      <p:sp>
        <p:nvSpPr>
          <p:cNvPr id="272" name="Google Shape;272;p35"/>
          <p:cNvSpPr txBox="1"/>
          <p:nvPr/>
        </p:nvSpPr>
        <p:spPr>
          <a:xfrm>
            <a:off x="1336425" y="2167350"/>
            <a:ext cx="6811200" cy="8088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A Mixture of Agents (MOA) involves multiple specialized AI agents working together to solve complex tasks. </a:t>
            </a:r>
            <a:endParaRPr sz="1300">
              <a:solidFill>
                <a:schemeClr val="accent1"/>
              </a:solidFill>
              <a:latin typeface="Lato"/>
              <a:ea typeface="Lato"/>
              <a:cs typeface="Lato"/>
              <a:sym typeface="Lato"/>
            </a:endParaRPr>
          </a:p>
        </p:txBody>
      </p:sp>
      <p:sp>
        <p:nvSpPr>
          <p:cNvPr id="273" name="Google Shape;273;p35"/>
          <p:cNvSpPr txBox="1"/>
          <p:nvPr/>
        </p:nvSpPr>
        <p:spPr>
          <a:xfrm>
            <a:off x="1365825" y="3094900"/>
            <a:ext cx="67524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It enhances performance and adaptability by combining the unique expertise of diverse agents into a unified solution.</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 name="Shape 133"/>
        <p:cNvGrpSpPr/>
        <p:nvPr/>
      </p:nvGrpSpPr>
      <p:grpSpPr>
        <a:xfrm>
          <a:off x="0" y="0"/>
          <a:ext cx="0" cy="0"/>
          <a:chOff x="0" y="0"/>
          <a:chExt cx="0" cy="0"/>
        </a:xfrm>
      </p:grpSpPr>
      <p:sp>
        <p:nvSpPr>
          <p:cNvPr id="134" name="Google Shape;134;p19"/>
          <p:cNvSpPr txBox="1"/>
          <p:nvPr>
            <p:ph type="title"/>
          </p:nvPr>
        </p:nvSpPr>
        <p:spPr>
          <a:xfrm>
            <a:off x="1308150" y="1318650"/>
            <a:ext cx="7110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Table Of Content</a:t>
            </a:r>
            <a:endParaRPr/>
          </a:p>
        </p:txBody>
      </p:sp>
      <p:sp>
        <p:nvSpPr>
          <p:cNvPr id="135" name="Google Shape;135;p19"/>
          <p:cNvSpPr txBox="1"/>
          <p:nvPr/>
        </p:nvSpPr>
        <p:spPr>
          <a:xfrm>
            <a:off x="1293838" y="2246244"/>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36" name="Google Shape;136;p19"/>
          <p:cNvSpPr txBox="1"/>
          <p:nvPr/>
        </p:nvSpPr>
        <p:spPr>
          <a:xfrm>
            <a:off x="1294588" y="2704932"/>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Models tested</a:t>
            </a:r>
            <a:endParaRPr sz="1300">
              <a:solidFill>
                <a:srgbClr val="FFFFFF"/>
              </a:solidFill>
              <a:latin typeface="Raleway"/>
              <a:ea typeface="Raleway"/>
              <a:cs typeface="Raleway"/>
              <a:sym typeface="Raleway"/>
            </a:endParaRPr>
          </a:p>
        </p:txBody>
      </p:sp>
      <p:sp>
        <p:nvSpPr>
          <p:cNvPr id="137" name="Google Shape;137;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Project Pipeline</a:t>
            </a:r>
            <a:endParaRPr sz="1300">
              <a:solidFill>
                <a:srgbClr val="FFFFFF"/>
              </a:solidFill>
              <a:latin typeface="Raleway"/>
              <a:ea typeface="Raleway"/>
              <a:cs typeface="Raleway"/>
              <a:sym typeface="Raleway"/>
            </a:endParaRPr>
          </a:p>
        </p:txBody>
      </p:sp>
      <p:sp>
        <p:nvSpPr>
          <p:cNvPr id="138" name="Google Shape;138;p19"/>
          <p:cNvSpPr txBox="1"/>
          <p:nvPr/>
        </p:nvSpPr>
        <p:spPr>
          <a:xfrm>
            <a:off x="129458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Dataset Creation</a:t>
            </a:r>
            <a:endParaRPr sz="1300">
              <a:solidFill>
                <a:srgbClr val="FFFFFF"/>
              </a:solidFill>
              <a:latin typeface="Raleway"/>
              <a:ea typeface="Raleway"/>
              <a:cs typeface="Raleway"/>
              <a:sym typeface="Raleway"/>
            </a:endParaRPr>
          </a:p>
        </p:txBody>
      </p:sp>
      <p:sp>
        <p:nvSpPr>
          <p:cNvPr id="139" name="Google Shape;139;p19"/>
          <p:cNvSpPr txBox="1"/>
          <p:nvPr/>
        </p:nvSpPr>
        <p:spPr>
          <a:xfrm>
            <a:off x="3448425" y="2184125"/>
            <a:ext cx="2615100" cy="44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Mixture-of-Agents (MOA)</a:t>
            </a:r>
            <a:endParaRPr sz="1300">
              <a:solidFill>
                <a:srgbClr val="FFFFFF"/>
              </a:solidFill>
              <a:latin typeface="Raleway"/>
              <a:ea typeface="Raleway"/>
              <a:cs typeface="Raleway"/>
              <a:sym typeface="Raleway"/>
            </a:endParaRPr>
          </a:p>
        </p:txBody>
      </p:sp>
      <p:sp>
        <p:nvSpPr>
          <p:cNvPr id="140" name="Google Shape;140;p19"/>
          <p:cNvSpPr txBox="1"/>
          <p:nvPr/>
        </p:nvSpPr>
        <p:spPr>
          <a:xfrm>
            <a:off x="3448422" y="2704925"/>
            <a:ext cx="2342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Comparison of Generational Capabilities</a:t>
            </a:r>
            <a:endParaRPr sz="1300">
              <a:solidFill>
                <a:srgbClr val="FFFFFF"/>
              </a:solidFill>
              <a:latin typeface="Raleway"/>
              <a:ea typeface="Raleway"/>
              <a:cs typeface="Raleway"/>
              <a:sym typeface="Raleway"/>
            </a:endParaRPr>
          </a:p>
        </p:txBody>
      </p:sp>
      <p:sp>
        <p:nvSpPr>
          <p:cNvPr id="141" name="Google Shape;141;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UI</a:t>
            </a:r>
            <a:endParaRPr sz="1300">
              <a:solidFill>
                <a:srgbClr val="FFFFFF"/>
              </a:solidFill>
              <a:latin typeface="Raleway"/>
              <a:ea typeface="Raleway"/>
              <a:cs typeface="Raleway"/>
              <a:sym typeface="Raleway"/>
            </a:endParaRPr>
          </a:p>
        </p:txBody>
      </p:sp>
      <p:sp>
        <p:nvSpPr>
          <p:cNvPr id="142" name="Google Shape;142;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Project Timeline</a:t>
            </a:r>
            <a:endParaRPr sz="1300">
              <a:solidFill>
                <a:srgbClr val="FFFFFF"/>
              </a:solidFill>
              <a:latin typeface="Raleway"/>
              <a:ea typeface="Raleway"/>
              <a:cs typeface="Raleway"/>
              <a:sym typeface="Raleway"/>
            </a:endParaRPr>
          </a:p>
        </p:txBody>
      </p:sp>
      <p:sp>
        <p:nvSpPr>
          <p:cNvPr id="143" name="Google Shape;143;p19"/>
          <p:cNvSpPr txBox="1"/>
          <p:nvPr/>
        </p:nvSpPr>
        <p:spPr>
          <a:xfrm>
            <a:off x="6336660" y="2241282"/>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Challenges</a:t>
            </a:r>
            <a:endParaRPr sz="1300">
              <a:solidFill>
                <a:srgbClr val="FFFFFF"/>
              </a:solidFill>
              <a:latin typeface="Raleway"/>
              <a:ea typeface="Raleway"/>
              <a:cs typeface="Raleway"/>
              <a:sym typeface="Raleway"/>
            </a:endParaRPr>
          </a:p>
        </p:txBody>
      </p:sp>
      <p:sp>
        <p:nvSpPr>
          <p:cNvPr id="144" name="Google Shape;144;p19"/>
          <p:cNvSpPr txBox="1"/>
          <p:nvPr/>
        </p:nvSpPr>
        <p:spPr>
          <a:xfrm>
            <a:off x="6336646" y="2673950"/>
            <a:ext cx="1799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Cons</a:t>
            </a:r>
            <a:endParaRPr sz="1300">
              <a:solidFill>
                <a:srgbClr val="FFFFFF"/>
              </a:solidFill>
              <a:latin typeface="Raleway"/>
              <a:ea typeface="Raleway"/>
              <a:cs typeface="Raleway"/>
              <a:sym typeface="Raleway"/>
            </a:endParaRPr>
          </a:p>
        </p:txBody>
      </p:sp>
      <p:sp>
        <p:nvSpPr>
          <p:cNvPr id="145" name="Google Shape;145;p19"/>
          <p:cNvSpPr txBox="1"/>
          <p:nvPr/>
        </p:nvSpPr>
        <p:spPr>
          <a:xfrm>
            <a:off x="6336660"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Future Scope</a:t>
            </a:r>
            <a:endParaRPr sz="1300">
              <a:solidFill>
                <a:srgbClr val="FFFFFF"/>
              </a:solidFill>
              <a:latin typeface="Raleway"/>
              <a:ea typeface="Raleway"/>
              <a:cs typeface="Raleway"/>
              <a:sym typeface="Raleway"/>
            </a:endParaRPr>
          </a:p>
        </p:txBody>
      </p:sp>
      <p:sp>
        <p:nvSpPr>
          <p:cNvPr id="146" name="Google Shape;146;p19"/>
          <p:cNvSpPr txBox="1"/>
          <p:nvPr/>
        </p:nvSpPr>
        <p:spPr>
          <a:xfrm>
            <a:off x="6336646" y="3508325"/>
            <a:ext cx="1799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Target Audience</a:t>
            </a:r>
            <a:endParaRPr sz="1300">
              <a:solidFill>
                <a:srgbClr val="FFFFFF"/>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1" name="Shape 281"/>
        <p:cNvGrpSpPr/>
        <p:nvPr/>
      </p:nvGrpSpPr>
      <p:grpSpPr>
        <a:xfrm>
          <a:off x="0" y="0"/>
          <a:ext cx="0" cy="0"/>
          <a:chOff x="0" y="0"/>
          <a:chExt cx="0" cy="0"/>
        </a:xfrm>
      </p:grpSpPr>
      <p:sp>
        <p:nvSpPr>
          <p:cNvPr id="282" name="Google Shape;282;p3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chemeClr val="accent1"/>
                </a:solidFill>
              </a:rPr>
              <a:t>Comparison of Generational Capabilities</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6" name="Shape 286"/>
        <p:cNvGrpSpPr/>
        <p:nvPr/>
      </p:nvGrpSpPr>
      <p:grpSpPr>
        <a:xfrm>
          <a:off x="0" y="0"/>
          <a:ext cx="0" cy="0"/>
          <a:chOff x="0" y="0"/>
          <a:chExt cx="0" cy="0"/>
        </a:xfrm>
      </p:grpSpPr>
      <p:sp>
        <p:nvSpPr>
          <p:cNvPr id="287" name="Google Shape;287;p38"/>
          <p:cNvSpPr txBox="1"/>
          <p:nvPr/>
        </p:nvSpPr>
        <p:spPr>
          <a:xfrm>
            <a:off x="401625" y="480650"/>
            <a:ext cx="3280800" cy="44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Fluency and Grammar:</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Correctness: 5%</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Readability: 5%</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Relevance:</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Topic Adherence: 10%</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Accuracy:</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Factual Correctness: 10%</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Diversity and Originality:</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Uniqueness: 5%</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Length Appropriateness:</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Conciseness: 5%</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Completeness: 5%</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88" name="Google Shape;288;p38"/>
          <p:cNvSpPr txBox="1"/>
          <p:nvPr/>
        </p:nvSpPr>
        <p:spPr>
          <a:xfrm>
            <a:off x="4767775" y="233200"/>
            <a:ext cx="4133100" cy="41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b="1"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Engagement:</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Interest: 5%</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Tone and Style: 5%</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Interest: 5%</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Tone and Style: 5%</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Human-likeness:</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Naturalness: 10%</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Contextual Understanding:</a:t>
            </a:r>
            <a:endParaRPr b="1"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Context Awareness: 10%</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b="1" lang="en-GB" sz="1300">
                <a:solidFill>
                  <a:schemeClr val="accent1"/>
                </a:solidFill>
                <a:latin typeface="Lato"/>
                <a:ea typeface="Lato"/>
                <a:cs typeface="Lato"/>
                <a:sym typeface="Lato"/>
              </a:rPr>
              <a:t>Chess Concept Explanation:</a:t>
            </a:r>
            <a:endParaRPr b="1"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Char char="●"/>
            </a:pPr>
            <a:r>
              <a:rPr lang="en-GB" sz="1300">
                <a:solidFill>
                  <a:schemeClr val="accent1"/>
                </a:solidFill>
                <a:latin typeface="Lato"/>
                <a:ea typeface="Lato"/>
                <a:cs typeface="Lato"/>
                <a:sym typeface="Lato"/>
              </a:rPr>
              <a:t>Clarity and Depth: 30%</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89" name="Google Shape;289;p38"/>
          <p:cNvSpPr txBox="1"/>
          <p:nvPr/>
        </p:nvSpPr>
        <p:spPr>
          <a:xfrm>
            <a:off x="445475" y="164125"/>
            <a:ext cx="2438400" cy="3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700" u="sng">
                <a:solidFill>
                  <a:schemeClr val="accent1"/>
                </a:solidFill>
                <a:latin typeface="Lato"/>
                <a:ea typeface="Lato"/>
                <a:cs typeface="Lato"/>
                <a:sym typeface="Lato"/>
              </a:rPr>
              <a:t>Scoring System</a:t>
            </a:r>
            <a:endParaRPr b="1" sz="1700" u="sng">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graphicFrame>
        <p:nvGraphicFramePr>
          <p:cNvPr id="294" name="Google Shape;294;p39"/>
          <p:cNvGraphicFramePr/>
          <p:nvPr/>
        </p:nvGraphicFramePr>
        <p:xfrm>
          <a:off x="172900" y="153038"/>
          <a:ext cx="3000000" cy="3000000"/>
        </p:xfrm>
        <a:graphic>
          <a:graphicData uri="http://schemas.openxmlformats.org/drawingml/2006/table">
            <a:tbl>
              <a:tblPr>
                <a:noFill/>
                <a:tableStyleId>{F0468563-8935-4A91-8B9C-71FD6004BA8D}</a:tableStyleId>
              </a:tblPr>
              <a:tblGrid>
                <a:gridCol w="977575"/>
                <a:gridCol w="977575"/>
                <a:gridCol w="977575"/>
                <a:gridCol w="977575"/>
                <a:gridCol w="977575"/>
                <a:gridCol w="977575"/>
                <a:gridCol w="977575"/>
                <a:gridCol w="977575"/>
                <a:gridCol w="977575"/>
              </a:tblGrid>
              <a:tr h="705400">
                <a:tc>
                  <a:txBody>
                    <a:bodyPr/>
                    <a:lstStyle/>
                    <a:p>
                      <a:pPr indent="0" lvl="0" marL="0" rtl="0" algn="ctr">
                        <a:lnSpc>
                          <a:spcPct val="115000"/>
                        </a:lnSpc>
                        <a:spcBef>
                          <a:spcPts val="0"/>
                        </a:spcBef>
                        <a:spcAft>
                          <a:spcPts val="0"/>
                        </a:spcAft>
                        <a:buNone/>
                      </a:pPr>
                      <a:r>
                        <a:rPr b="1" lang="en-GB" sz="1000"/>
                        <a:t>Model</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Fluency &amp; Grammar (20)</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Relevance (25)</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Accuracy (20)</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Diversity &amp; Originality (10)</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Engagement (15)</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Human-likeness (10)</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Chess Concept Explanation (35)</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000"/>
                        <a:t>Total (100)</a:t>
                      </a:r>
                      <a:endParaRPr b="1" sz="1000"/>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89750">
                <a:tc>
                  <a:txBody>
                    <a:bodyPr/>
                    <a:lstStyle/>
                    <a:p>
                      <a:pPr indent="0" lvl="0" marL="0" rtl="0" algn="l">
                        <a:lnSpc>
                          <a:spcPct val="115000"/>
                        </a:lnSpc>
                        <a:spcBef>
                          <a:spcPts val="0"/>
                        </a:spcBef>
                        <a:spcAft>
                          <a:spcPts val="0"/>
                        </a:spcAft>
                        <a:buNone/>
                      </a:pPr>
                      <a:r>
                        <a:rPr lang="en-GB" sz="900">
                          <a:latin typeface="Merriweather Black"/>
                          <a:ea typeface="Merriweather Black"/>
                          <a:cs typeface="Merriweather Black"/>
                          <a:sym typeface="Merriweather Black"/>
                        </a:rPr>
                        <a:t>LLAMA3 70B</a:t>
                      </a:r>
                      <a:endParaRPr sz="900">
                        <a:latin typeface="Merriweather Black"/>
                        <a:ea typeface="Merriweather Black"/>
                        <a:cs typeface="Merriweather Black"/>
                        <a:sym typeface="Merriweather Black"/>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13</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9</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29</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GB" sz="1600">
                          <a:latin typeface="Merriweather"/>
                          <a:ea typeface="Merriweather"/>
                          <a:cs typeface="Merriweather"/>
                          <a:sym typeface="Merriweather"/>
                        </a:rPr>
                        <a:t>97</a:t>
                      </a:r>
                      <a:endParaRPr b="1" sz="16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489750">
                <a:tc>
                  <a:txBody>
                    <a:bodyPr/>
                    <a:lstStyle/>
                    <a:p>
                      <a:pPr indent="0" lvl="0" marL="0" rtl="0" algn="l">
                        <a:lnSpc>
                          <a:spcPct val="115000"/>
                        </a:lnSpc>
                        <a:spcBef>
                          <a:spcPts val="0"/>
                        </a:spcBef>
                        <a:spcAft>
                          <a:spcPts val="0"/>
                        </a:spcAft>
                        <a:buNone/>
                      </a:pPr>
                      <a:r>
                        <a:rPr lang="en-GB" sz="900">
                          <a:latin typeface="Merriweather Black"/>
                          <a:ea typeface="Merriweather Black"/>
                          <a:cs typeface="Merriweather Black"/>
                          <a:sym typeface="Merriweather Black"/>
                        </a:rPr>
                        <a:t>MOA</a:t>
                      </a:r>
                      <a:endParaRPr sz="900">
                        <a:latin typeface="Merriweather Black"/>
                        <a:ea typeface="Merriweather Black"/>
                        <a:cs typeface="Merriweather Black"/>
                        <a:sym typeface="Merriweather Black"/>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13</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9</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29</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GB" sz="1600">
                          <a:latin typeface="Merriweather"/>
                          <a:ea typeface="Merriweather"/>
                          <a:cs typeface="Merriweather"/>
                          <a:sym typeface="Merriweather"/>
                        </a:rPr>
                        <a:t>97</a:t>
                      </a:r>
                      <a:endParaRPr b="1" sz="16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89750">
                <a:tc>
                  <a:txBody>
                    <a:bodyPr/>
                    <a:lstStyle/>
                    <a:p>
                      <a:pPr indent="0" lvl="0" marL="0" rtl="0" algn="l">
                        <a:lnSpc>
                          <a:spcPct val="115000"/>
                        </a:lnSpc>
                        <a:spcBef>
                          <a:spcPts val="0"/>
                        </a:spcBef>
                        <a:spcAft>
                          <a:spcPts val="0"/>
                        </a:spcAft>
                        <a:buNone/>
                      </a:pPr>
                      <a:r>
                        <a:rPr lang="en-GB" sz="900">
                          <a:latin typeface="Merriweather Black"/>
                          <a:ea typeface="Merriweather Black"/>
                          <a:cs typeface="Merriweather Black"/>
                          <a:sym typeface="Merriweather Black"/>
                        </a:rPr>
                        <a:t>LLAMA3 8B</a:t>
                      </a:r>
                      <a:endParaRPr sz="900">
                        <a:latin typeface="Merriweather Black"/>
                        <a:ea typeface="Merriweather Black"/>
                        <a:cs typeface="Merriweather Black"/>
                        <a:sym typeface="Merriweather Black"/>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12</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9</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GB" sz="1600">
                          <a:latin typeface="Merriweather"/>
                          <a:ea typeface="Merriweather"/>
                          <a:cs typeface="Merriweather"/>
                          <a:sym typeface="Merriweather"/>
                        </a:rPr>
                        <a:t>95</a:t>
                      </a:r>
                      <a:endParaRPr b="1" sz="16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89750">
                <a:tc>
                  <a:txBody>
                    <a:bodyPr/>
                    <a:lstStyle/>
                    <a:p>
                      <a:pPr indent="0" lvl="0" marL="0" rtl="0" algn="l">
                        <a:lnSpc>
                          <a:spcPct val="115000"/>
                        </a:lnSpc>
                        <a:spcBef>
                          <a:spcPts val="0"/>
                        </a:spcBef>
                        <a:spcAft>
                          <a:spcPts val="0"/>
                        </a:spcAft>
                        <a:buNone/>
                      </a:pPr>
                      <a:r>
                        <a:rPr lang="en-GB" sz="900">
                          <a:latin typeface="Merriweather Black"/>
                          <a:ea typeface="Merriweather Black"/>
                          <a:cs typeface="Merriweather Black"/>
                          <a:sym typeface="Merriweather Black"/>
                        </a:rPr>
                        <a:t>MIXTRAL 8X7B</a:t>
                      </a:r>
                      <a:endParaRPr sz="900">
                        <a:latin typeface="Merriweather Black"/>
                        <a:ea typeface="Merriweather Black"/>
                        <a:cs typeface="Merriweather Black"/>
                        <a:sym typeface="Merriweather Black"/>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17</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12</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9</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27</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GB" sz="1600">
                          <a:latin typeface="Merriweather"/>
                          <a:ea typeface="Merriweather"/>
                          <a:cs typeface="Merriweather"/>
                          <a:sym typeface="Merriweather"/>
                        </a:rPr>
                        <a:t>93</a:t>
                      </a:r>
                      <a:endParaRPr b="1" sz="16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89750">
                <a:tc>
                  <a:txBody>
                    <a:bodyPr/>
                    <a:lstStyle/>
                    <a:p>
                      <a:pPr indent="0" lvl="0" marL="0" rtl="0" algn="l">
                        <a:lnSpc>
                          <a:spcPct val="115000"/>
                        </a:lnSpc>
                        <a:spcBef>
                          <a:spcPts val="0"/>
                        </a:spcBef>
                        <a:spcAft>
                          <a:spcPts val="0"/>
                        </a:spcAft>
                        <a:buNone/>
                      </a:pPr>
                      <a:r>
                        <a:rPr lang="en-GB" sz="900">
                          <a:latin typeface="Merriweather Black"/>
                          <a:ea typeface="Merriweather Black"/>
                          <a:cs typeface="Merriweather Black"/>
                          <a:sym typeface="Merriweather Black"/>
                        </a:rPr>
                        <a:t>LLAMA3 8B (4bit)</a:t>
                      </a:r>
                      <a:endParaRPr sz="900">
                        <a:latin typeface="Merriweather Black"/>
                        <a:ea typeface="Merriweather Black"/>
                        <a:cs typeface="Merriweather Black"/>
                        <a:sym typeface="Merriweather Black"/>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17</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7</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11</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27</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GB" sz="1600">
                          <a:latin typeface="Merriweather"/>
                          <a:ea typeface="Merriweather"/>
                          <a:cs typeface="Merriweather"/>
                          <a:sym typeface="Merriweather"/>
                        </a:rPr>
                        <a:t>90</a:t>
                      </a:r>
                      <a:endParaRPr b="1" sz="16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89750">
                <a:tc>
                  <a:txBody>
                    <a:bodyPr/>
                    <a:lstStyle/>
                    <a:p>
                      <a:pPr indent="0" lvl="0" marL="0" rtl="0" algn="l">
                        <a:lnSpc>
                          <a:spcPct val="115000"/>
                        </a:lnSpc>
                        <a:spcBef>
                          <a:spcPts val="0"/>
                        </a:spcBef>
                        <a:spcAft>
                          <a:spcPts val="0"/>
                        </a:spcAft>
                        <a:buNone/>
                      </a:pPr>
                      <a:r>
                        <a:rPr lang="en-GB" sz="900">
                          <a:latin typeface="Merriweather Black"/>
                          <a:ea typeface="Merriweather Black"/>
                          <a:cs typeface="Merriweather Black"/>
                          <a:sym typeface="Merriweather Black"/>
                        </a:rPr>
                        <a:t>GEMMA 7B</a:t>
                      </a:r>
                      <a:endParaRPr sz="900">
                        <a:latin typeface="Merriweather Black"/>
                        <a:ea typeface="Merriweather Black"/>
                        <a:cs typeface="Merriweather Black"/>
                        <a:sym typeface="Merriweather Black"/>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15</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7</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12</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25</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GB" sz="1600">
                          <a:latin typeface="Merriweather"/>
                          <a:ea typeface="Merriweather"/>
                          <a:cs typeface="Merriweather"/>
                          <a:sym typeface="Merriweather"/>
                        </a:rPr>
                        <a:t>87</a:t>
                      </a:r>
                      <a:endParaRPr b="1" sz="16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489750">
                <a:tc>
                  <a:txBody>
                    <a:bodyPr/>
                    <a:lstStyle/>
                    <a:p>
                      <a:pPr indent="0" lvl="0" marL="0" rtl="0" algn="l">
                        <a:lnSpc>
                          <a:spcPct val="115000"/>
                        </a:lnSpc>
                        <a:spcBef>
                          <a:spcPts val="0"/>
                        </a:spcBef>
                        <a:spcAft>
                          <a:spcPts val="0"/>
                        </a:spcAft>
                        <a:buNone/>
                      </a:pPr>
                      <a:r>
                        <a:rPr lang="en-GB" sz="900">
                          <a:latin typeface="Merriweather Black"/>
                          <a:ea typeface="Merriweather Black"/>
                          <a:cs typeface="Merriweather Black"/>
                          <a:sym typeface="Merriweather Black"/>
                        </a:rPr>
                        <a:t>GEMMA2 9B</a:t>
                      </a:r>
                      <a:endParaRPr sz="900">
                        <a:latin typeface="Merriweather Black"/>
                        <a:ea typeface="Merriweather Black"/>
                        <a:cs typeface="Merriweather Black"/>
                        <a:sym typeface="Merriweather Black"/>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10</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15</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7</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12</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8</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25</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GB" sz="1600">
                          <a:latin typeface="Merriweather"/>
                          <a:ea typeface="Merriweather"/>
                          <a:cs typeface="Merriweather"/>
                          <a:sym typeface="Merriweather"/>
                        </a:rPr>
                        <a:t>87</a:t>
                      </a:r>
                      <a:endParaRPr b="1" sz="16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566125">
                <a:tc>
                  <a:txBody>
                    <a:bodyPr/>
                    <a:lstStyle/>
                    <a:p>
                      <a:pPr indent="0" lvl="0" marL="0" rtl="0" algn="l">
                        <a:lnSpc>
                          <a:spcPct val="115000"/>
                        </a:lnSpc>
                        <a:spcBef>
                          <a:spcPts val="0"/>
                        </a:spcBef>
                        <a:spcAft>
                          <a:spcPts val="0"/>
                        </a:spcAft>
                        <a:buNone/>
                      </a:pPr>
                      <a:r>
                        <a:rPr lang="en-GB" sz="900">
                          <a:latin typeface="Merriweather Black"/>
                          <a:ea typeface="Merriweather Black"/>
                          <a:cs typeface="Merriweather Black"/>
                          <a:sym typeface="Merriweather Black"/>
                        </a:rPr>
                        <a:t>LLAMA3 fine-tuned (4bit)</a:t>
                      </a:r>
                      <a:endParaRPr sz="900">
                        <a:latin typeface="Merriweather Black"/>
                        <a:ea typeface="Merriweather Black"/>
                        <a:cs typeface="Merriweather Black"/>
                        <a:sym typeface="Merriweather Black"/>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5</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3</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2</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GB" sz="1300">
                          <a:latin typeface="Merriweather"/>
                          <a:ea typeface="Merriweather"/>
                          <a:cs typeface="Merriweather"/>
                          <a:sym typeface="Merriweather"/>
                        </a:rPr>
                        <a:t>5</a:t>
                      </a:r>
                      <a:endParaRPr sz="13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GB" sz="1600">
                          <a:latin typeface="Merriweather"/>
                          <a:ea typeface="Merriweather"/>
                          <a:cs typeface="Merriweather"/>
                          <a:sym typeface="Merriweather"/>
                        </a:rPr>
                        <a:t>21</a:t>
                      </a:r>
                      <a:endParaRPr b="1" sz="1600">
                        <a:latin typeface="Merriweather"/>
                        <a:ea typeface="Merriweather"/>
                        <a:cs typeface="Merriweather"/>
                        <a:sym typeface="Merriweathe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
        <p:nvSpPr>
          <p:cNvPr id="295" name="Google Shape;295;p39"/>
          <p:cNvSpPr txBox="1"/>
          <p:nvPr/>
        </p:nvSpPr>
        <p:spPr>
          <a:xfrm>
            <a:off x="20500" y="4867475"/>
            <a:ext cx="3154800" cy="2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accent1"/>
                </a:solidFill>
                <a:latin typeface="Merriweather"/>
                <a:ea typeface="Merriweather"/>
                <a:cs typeface="Merriweather"/>
                <a:sym typeface="Merriweather"/>
              </a:rPr>
              <a:t>*Evaluated by ChatGPT 4-o</a:t>
            </a:r>
            <a:endParaRPr b="1" sz="1300">
              <a:solidFill>
                <a:schemeClr val="accent1"/>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9" name="Shape 299"/>
        <p:cNvGrpSpPr/>
        <p:nvPr/>
      </p:nvGrpSpPr>
      <p:grpSpPr>
        <a:xfrm>
          <a:off x="0" y="0"/>
          <a:ext cx="0" cy="0"/>
          <a:chOff x="0" y="0"/>
          <a:chExt cx="0" cy="0"/>
        </a:xfrm>
      </p:grpSpPr>
      <p:sp>
        <p:nvSpPr>
          <p:cNvPr id="300" name="Google Shape;300;p40"/>
          <p:cNvSpPr txBox="1"/>
          <p:nvPr/>
        </p:nvSpPr>
        <p:spPr>
          <a:xfrm>
            <a:off x="1632450" y="1243775"/>
            <a:ext cx="7462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42"/>
          <p:cNvSpPr txBox="1"/>
          <p:nvPr/>
        </p:nvSpPr>
        <p:spPr>
          <a:xfrm>
            <a:off x="298000" y="272100"/>
            <a:ext cx="2073000" cy="3886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2"/>
              </a:buClr>
              <a:buSzPts val="1800"/>
              <a:buFont typeface="Lato"/>
              <a:buChar char="●"/>
            </a:pPr>
            <a:r>
              <a:rPr b="1" lang="en-GB" sz="1800">
                <a:solidFill>
                  <a:schemeClr val="lt2"/>
                </a:solidFill>
                <a:latin typeface="Lato"/>
                <a:ea typeface="Lato"/>
                <a:cs typeface="Lato"/>
                <a:sym typeface="Lato"/>
              </a:rPr>
              <a:t>Dynamic Chess board which plays random </a:t>
            </a:r>
            <a:endParaRPr b="1" sz="1800">
              <a:solidFill>
                <a:schemeClr val="lt2"/>
              </a:solidFill>
              <a:latin typeface="Lato"/>
              <a:ea typeface="Lato"/>
              <a:cs typeface="Lato"/>
              <a:sym typeface="Lato"/>
            </a:endParaRPr>
          </a:p>
          <a:p>
            <a:pPr indent="0" lvl="0" marL="457200" rtl="0" algn="l">
              <a:spcBef>
                <a:spcPts val="0"/>
              </a:spcBef>
              <a:spcAft>
                <a:spcPts val="0"/>
              </a:spcAft>
              <a:buNone/>
            </a:pPr>
            <a:r>
              <a:rPr b="1" lang="en-GB" sz="1800">
                <a:solidFill>
                  <a:schemeClr val="lt2"/>
                </a:solidFill>
                <a:latin typeface="Lato"/>
                <a:ea typeface="Lato"/>
                <a:cs typeface="Lato"/>
                <a:sym typeface="Lato"/>
              </a:rPr>
              <a:t>Moves</a:t>
            </a:r>
            <a:endParaRPr b="1" sz="1800">
              <a:solidFill>
                <a:schemeClr val="lt2"/>
              </a:solidFill>
              <a:latin typeface="Lato"/>
              <a:ea typeface="Lato"/>
              <a:cs typeface="Lato"/>
              <a:sym typeface="Lato"/>
            </a:endParaRPr>
          </a:p>
          <a:p>
            <a:pPr indent="0" lvl="0" marL="457200" rtl="0" algn="l">
              <a:spcBef>
                <a:spcPts val="0"/>
              </a:spcBef>
              <a:spcAft>
                <a:spcPts val="0"/>
              </a:spcAft>
              <a:buNone/>
            </a:pPr>
            <a:r>
              <a:t/>
            </a:r>
            <a:endParaRPr b="1" sz="1800">
              <a:solidFill>
                <a:schemeClr val="lt2"/>
              </a:solidFill>
              <a:latin typeface="Lato"/>
              <a:ea typeface="Lato"/>
              <a:cs typeface="Lato"/>
              <a:sym typeface="Lato"/>
            </a:endParaRPr>
          </a:p>
          <a:p>
            <a:pPr indent="0" lvl="0" marL="457200" rtl="0" algn="l">
              <a:spcBef>
                <a:spcPts val="0"/>
              </a:spcBef>
              <a:spcAft>
                <a:spcPts val="0"/>
              </a:spcAft>
              <a:buNone/>
            </a:pPr>
            <a:r>
              <a:t/>
            </a:r>
            <a:endParaRPr b="1" sz="1800">
              <a:solidFill>
                <a:schemeClr val="lt2"/>
              </a:solidFill>
              <a:latin typeface="Lato"/>
              <a:ea typeface="Lato"/>
              <a:cs typeface="Lato"/>
              <a:sym typeface="Lato"/>
            </a:endParaRPr>
          </a:p>
          <a:p>
            <a:pPr indent="0" lvl="0" marL="0" rtl="0" algn="l">
              <a:spcBef>
                <a:spcPts val="0"/>
              </a:spcBef>
              <a:spcAft>
                <a:spcPts val="0"/>
              </a:spcAft>
              <a:buNone/>
            </a:pPr>
            <a:r>
              <a:rPr b="1" lang="en-GB" sz="1800">
                <a:solidFill>
                  <a:schemeClr val="lt2"/>
                </a:solidFill>
                <a:latin typeface="Lato"/>
                <a:ea typeface="Lato"/>
                <a:cs typeface="Lato"/>
                <a:sym typeface="Lato"/>
              </a:rPr>
              <a:t> </a:t>
            </a:r>
            <a:endParaRPr b="1" sz="1800">
              <a:solidFill>
                <a:schemeClr val="lt2"/>
              </a:solidFill>
              <a:latin typeface="Lato"/>
              <a:ea typeface="Lato"/>
              <a:cs typeface="Lato"/>
              <a:sym typeface="Lato"/>
            </a:endParaRPr>
          </a:p>
          <a:p>
            <a:pPr indent="-342900" lvl="0" marL="457200" rtl="0" algn="l">
              <a:spcBef>
                <a:spcPts val="0"/>
              </a:spcBef>
              <a:spcAft>
                <a:spcPts val="0"/>
              </a:spcAft>
              <a:buClr>
                <a:schemeClr val="lt2"/>
              </a:buClr>
              <a:buSzPts val="1800"/>
              <a:buFont typeface="Lato"/>
              <a:buChar char="●"/>
            </a:pPr>
            <a:r>
              <a:rPr b="1" lang="en-GB" sz="1800">
                <a:solidFill>
                  <a:schemeClr val="lt2"/>
                </a:solidFill>
                <a:latin typeface="Lato"/>
                <a:ea typeface="Lato"/>
                <a:cs typeface="Lato"/>
                <a:sym typeface="Lato"/>
              </a:rPr>
              <a:t>An option to select the Skill level </a:t>
            </a:r>
            <a:endParaRPr b="1" sz="1800">
              <a:solidFill>
                <a:schemeClr val="lt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000000"/>
                </a:solidFill>
              </a:rPr>
              <a:t>Project Timeline</a:t>
            </a:r>
            <a:endParaRPr sz="800"/>
          </a:p>
        </p:txBody>
      </p:sp>
      <p:sp>
        <p:nvSpPr>
          <p:cNvPr id="320" name="Google Shape;320;p44"/>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Task 1</a:t>
            </a:r>
            <a:endParaRPr b="1">
              <a:latin typeface="Lato"/>
              <a:ea typeface="Lato"/>
              <a:cs typeface="Lato"/>
              <a:sym typeface="Lato"/>
            </a:endParaRPr>
          </a:p>
        </p:txBody>
      </p:sp>
      <p:sp>
        <p:nvSpPr>
          <p:cNvPr id="321" name="Google Shape;321;p44"/>
          <p:cNvSpPr txBox="1"/>
          <p:nvPr>
            <p:ph type="title"/>
          </p:nvPr>
        </p:nvSpPr>
        <p:spPr>
          <a:xfrm>
            <a:off x="803537" y="227875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n-GB" sz="800">
                <a:solidFill>
                  <a:srgbClr val="000000"/>
                </a:solidFill>
              </a:rPr>
              <a:t>Llama3 8B Fine tuning</a:t>
            </a:r>
            <a:endParaRPr sz="800">
              <a:solidFill>
                <a:srgbClr val="000000"/>
              </a:solidFill>
            </a:endParaRPr>
          </a:p>
        </p:txBody>
      </p:sp>
      <p:sp>
        <p:nvSpPr>
          <p:cNvPr id="322" name="Google Shape;322;p44"/>
          <p:cNvSpPr txBox="1"/>
          <p:nvPr>
            <p:ph idx="4294967295" type="body"/>
          </p:nvPr>
        </p:nvSpPr>
        <p:spPr>
          <a:xfrm>
            <a:off x="803537" y="2509675"/>
            <a:ext cx="2214900" cy="55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sz="700"/>
              <a:t>Fine-tuned Llama3 8B with manual datasets</a:t>
            </a:r>
            <a:endParaRPr sz="700"/>
          </a:p>
        </p:txBody>
      </p:sp>
      <p:sp>
        <p:nvSpPr>
          <p:cNvPr id="323" name="Google Shape;323;p44"/>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Task 2</a:t>
            </a:r>
            <a:endParaRPr b="1">
              <a:latin typeface="Lato"/>
              <a:ea typeface="Lato"/>
              <a:cs typeface="Lato"/>
              <a:sym typeface="Lato"/>
            </a:endParaRPr>
          </a:p>
        </p:txBody>
      </p:sp>
      <p:sp>
        <p:nvSpPr>
          <p:cNvPr id="324" name="Google Shape;324;p44"/>
          <p:cNvSpPr txBox="1"/>
          <p:nvPr>
            <p:ph type="title"/>
          </p:nvPr>
        </p:nvSpPr>
        <p:spPr>
          <a:xfrm>
            <a:off x="2230906" y="383760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n-GB" sz="800">
                <a:solidFill>
                  <a:srgbClr val="000000"/>
                </a:solidFill>
              </a:rPr>
              <a:t>Pondering Models</a:t>
            </a:r>
            <a:endParaRPr sz="800">
              <a:solidFill>
                <a:srgbClr val="000000"/>
              </a:solidFill>
            </a:endParaRPr>
          </a:p>
        </p:txBody>
      </p:sp>
      <p:sp>
        <p:nvSpPr>
          <p:cNvPr id="325" name="Google Shape;325;p44"/>
          <p:cNvSpPr txBox="1"/>
          <p:nvPr>
            <p:ph idx="4294967295" type="body"/>
          </p:nvPr>
        </p:nvSpPr>
        <p:spPr>
          <a:xfrm>
            <a:off x="2230906" y="4068525"/>
            <a:ext cx="2214900" cy="55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sz="700"/>
              <a:t>Tried models like Llama3 8B, Gemma 7B, Gemma2 9B, Mixtrel 8X7B</a:t>
            </a:r>
            <a:endParaRPr sz="700"/>
          </a:p>
        </p:txBody>
      </p:sp>
      <p:sp>
        <p:nvSpPr>
          <p:cNvPr id="326" name="Google Shape;326;p44"/>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Task 3</a:t>
            </a:r>
            <a:endParaRPr b="1">
              <a:latin typeface="Lato"/>
              <a:ea typeface="Lato"/>
              <a:cs typeface="Lato"/>
              <a:sym typeface="Lato"/>
            </a:endParaRPr>
          </a:p>
        </p:txBody>
      </p:sp>
      <p:sp>
        <p:nvSpPr>
          <p:cNvPr id="327" name="Google Shape;327;p44"/>
          <p:cNvSpPr txBox="1"/>
          <p:nvPr>
            <p:ph type="title"/>
          </p:nvPr>
        </p:nvSpPr>
        <p:spPr>
          <a:xfrm>
            <a:off x="3681909" y="227875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n-GB" sz="800">
                <a:solidFill>
                  <a:srgbClr val="000000"/>
                </a:solidFill>
              </a:rPr>
              <a:t>Confirming Llama3 70B using GROQ API</a:t>
            </a:r>
            <a:endParaRPr sz="800">
              <a:solidFill>
                <a:srgbClr val="000000"/>
              </a:solidFill>
            </a:endParaRPr>
          </a:p>
        </p:txBody>
      </p:sp>
      <p:sp>
        <p:nvSpPr>
          <p:cNvPr id="328" name="Google Shape;328;p44"/>
          <p:cNvSpPr txBox="1"/>
          <p:nvPr>
            <p:ph idx="4294967295" type="body"/>
          </p:nvPr>
        </p:nvSpPr>
        <p:spPr>
          <a:xfrm>
            <a:off x="3681909" y="2509675"/>
            <a:ext cx="2214900" cy="55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sz="700"/>
              <a:t>Due to its efficiency as well as feasibility, we chose Llama3 70B with Groq API as our model</a:t>
            </a:r>
            <a:endParaRPr sz="700"/>
          </a:p>
        </p:txBody>
      </p:sp>
      <p:sp>
        <p:nvSpPr>
          <p:cNvPr id="329" name="Google Shape;329;p44"/>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Task 4</a:t>
            </a:r>
            <a:endParaRPr b="1">
              <a:latin typeface="Lato"/>
              <a:ea typeface="Lato"/>
              <a:cs typeface="Lato"/>
              <a:sym typeface="Lato"/>
            </a:endParaRPr>
          </a:p>
        </p:txBody>
      </p:sp>
      <p:sp>
        <p:nvSpPr>
          <p:cNvPr id="330" name="Google Shape;330;p44"/>
          <p:cNvSpPr txBox="1"/>
          <p:nvPr>
            <p:ph type="title"/>
          </p:nvPr>
        </p:nvSpPr>
        <p:spPr>
          <a:xfrm>
            <a:off x="5136128" y="383760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n-GB" sz="800">
                <a:solidFill>
                  <a:srgbClr val="000000"/>
                </a:solidFill>
              </a:rPr>
              <a:t>Creating the Front End</a:t>
            </a:r>
            <a:endParaRPr sz="800">
              <a:solidFill>
                <a:srgbClr val="000000"/>
              </a:solidFill>
            </a:endParaRPr>
          </a:p>
        </p:txBody>
      </p:sp>
      <p:sp>
        <p:nvSpPr>
          <p:cNvPr id="331" name="Google Shape;331;p44"/>
          <p:cNvSpPr txBox="1"/>
          <p:nvPr>
            <p:ph idx="4294967295" type="body"/>
          </p:nvPr>
        </p:nvSpPr>
        <p:spPr>
          <a:xfrm>
            <a:off x="5136128" y="4030800"/>
            <a:ext cx="2214900" cy="55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GB" sz="700"/>
              <a:t>Using HTML,  CSS, Javascript , Node.js</a:t>
            </a:r>
            <a:endParaRPr sz="700"/>
          </a:p>
          <a:p>
            <a:pPr indent="0" lvl="0" marL="0" rtl="0" algn="l">
              <a:lnSpc>
                <a:spcPct val="100000"/>
              </a:lnSpc>
              <a:spcBef>
                <a:spcPts val="1200"/>
              </a:spcBef>
              <a:spcAft>
                <a:spcPts val="1200"/>
              </a:spcAft>
              <a:buNone/>
            </a:pPr>
            <a:r>
              <a:t/>
            </a:r>
            <a:endParaRPr sz="700"/>
          </a:p>
        </p:txBody>
      </p:sp>
      <p:sp>
        <p:nvSpPr>
          <p:cNvPr id="332" name="Google Shape;332;p44"/>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Task 5</a:t>
            </a:r>
            <a:endParaRPr b="1">
              <a:latin typeface="Lato"/>
              <a:ea typeface="Lato"/>
              <a:cs typeface="Lato"/>
              <a:sym typeface="Lato"/>
            </a:endParaRPr>
          </a:p>
        </p:txBody>
      </p:sp>
      <p:sp>
        <p:nvSpPr>
          <p:cNvPr id="333" name="Google Shape;333;p44"/>
          <p:cNvSpPr txBox="1"/>
          <p:nvPr>
            <p:ph type="title"/>
          </p:nvPr>
        </p:nvSpPr>
        <p:spPr>
          <a:xfrm>
            <a:off x="6585599" y="2278750"/>
            <a:ext cx="2214900" cy="23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1600"/>
              </a:spcAft>
              <a:buNone/>
            </a:pPr>
            <a:r>
              <a:rPr lang="en-GB" sz="800">
                <a:solidFill>
                  <a:srgbClr val="000000"/>
                </a:solidFill>
              </a:rPr>
              <a:t>Debugging and Optimization</a:t>
            </a:r>
            <a:endParaRPr sz="800">
              <a:solidFill>
                <a:srgbClr val="000000"/>
              </a:solidFill>
            </a:endParaRPr>
          </a:p>
        </p:txBody>
      </p:sp>
      <p:sp>
        <p:nvSpPr>
          <p:cNvPr id="334" name="Google Shape;334;p44"/>
          <p:cNvSpPr txBox="1"/>
          <p:nvPr>
            <p:ph idx="4294967295" type="body"/>
          </p:nvPr>
        </p:nvSpPr>
        <p:spPr>
          <a:xfrm>
            <a:off x="6585599" y="2509675"/>
            <a:ext cx="2214900" cy="550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sz="700"/>
              <a:t>Optimizing Groq as well as Stockfish for faster outputs</a:t>
            </a:r>
            <a:endParaRPr sz="700"/>
          </a:p>
        </p:txBody>
      </p:sp>
      <p:pic>
        <p:nvPicPr>
          <p:cNvPr descr="shutterstock_429987889_edited.jpg" id="335" name="Google Shape;335;p44"/>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336" name="Google Shape;336;p44"/>
          <p:cNvGrpSpPr/>
          <p:nvPr/>
        </p:nvGrpSpPr>
        <p:grpSpPr>
          <a:xfrm>
            <a:off x="845575" y="3060165"/>
            <a:ext cx="92400" cy="411825"/>
            <a:chOff x="845575" y="2563700"/>
            <a:chExt cx="92400" cy="411825"/>
          </a:xfrm>
        </p:grpSpPr>
        <p:cxnSp>
          <p:nvCxnSpPr>
            <p:cNvPr id="337" name="Google Shape;337;p4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38" name="Google Shape;338;p4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44"/>
          <p:cNvGrpSpPr/>
          <p:nvPr/>
        </p:nvGrpSpPr>
        <p:grpSpPr>
          <a:xfrm rot="10800000">
            <a:off x="2296375" y="3339567"/>
            <a:ext cx="92400" cy="411825"/>
            <a:chOff x="2070100" y="2563700"/>
            <a:chExt cx="92400" cy="411825"/>
          </a:xfrm>
        </p:grpSpPr>
        <p:cxnSp>
          <p:nvCxnSpPr>
            <p:cNvPr id="340" name="Google Shape;340;p44"/>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41" name="Google Shape;341;p4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44"/>
          <p:cNvGrpSpPr/>
          <p:nvPr/>
        </p:nvGrpSpPr>
        <p:grpSpPr>
          <a:xfrm>
            <a:off x="3747175" y="3060165"/>
            <a:ext cx="92400" cy="411825"/>
            <a:chOff x="845575" y="2563700"/>
            <a:chExt cx="92400" cy="411825"/>
          </a:xfrm>
        </p:grpSpPr>
        <p:cxnSp>
          <p:nvCxnSpPr>
            <p:cNvPr id="343" name="Google Shape;343;p4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44" name="Google Shape;344;p4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44"/>
          <p:cNvGrpSpPr/>
          <p:nvPr/>
        </p:nvGrpSpPr>
        <p:grpSpPr>
          <a:xfrm rot="10800000">
            <a:off x="5197975" y="3339567"/>
            <a:ext cx="92400" cy="411825"/>
            <a:chOff x="2070100" y="2563700"/>
            <a:chExt cx="92400" cy="411825"/>
          </a:xfrm>
        </p:grpSpPr>
        <p:cxnSp>
          <p:nvCxnSpPr>
            <p:cNvPr id="346" name="Google Shape;346;p44"/>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47" name="Google Shape;347;p44"/>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44"/>
          <p:cNvGrpSpPr/>
          <p:nvPr/>
        </p:nvGrpSpPr>
        <p:grpSpPr>
          <a:xfrm>
            <a:off x="6648775" y="3060165"/>
            <a:ext cx="92400" cy="411825"/>
            <a:chOff x="845575" y="2563700"/>
            <a:chExt cx="92400" cy="411825"/>
          </a:xfrm>
        </p:grpSpPr>
        <p:cxnSp>
          <p:nvCxnSpPr>
            <p:cNvPr id="349" name="Google Shape;349;p44"/>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350" name="Google Shape;350;p44"/>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5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500"/>
                                        <p:tgtEl>
                                          <p:spTgt spid="32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5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5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500"/>
                                        <p:tgtEl>
                                          <p:spTgt spid="327"/>
                                        </p:tgtEl>
                                      </p:cBhvr>
                                    </p:animEffect>
                                  </p:childTnLst>
                                </p:cTn>
                              </p:par>
                              <p:par>
                                <p:cTn fill="hold" nodeType="with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500"/>
                                        <p:tgtEl>
                                          <p:spTgt spid="33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5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500"/>
                                        <p:tgtEl>
                                          <p:spTgt spid="33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500"/>
                                        <p:tgtEl>
                                          <p:spTgt spid="333"/>
                                        </p:tgtEl>
                                      </p:cBhvr>
                                    </p:animEffect>
                                  </p:childTnLst>
                                </p:cTn>
                              </p:par>
                              <p:par>
                                <p:cTn fill="hold" nodeType="with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5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45"/>
          <p:cNvSpPr txBox="1"/>
          <p:nvPr>
            <p:ph type="title"/>
          </p:nvPr>
        </p:nvSpPr>
        <p:spPr>
          <a:xfrm>
            <a:off x="0" y="0"/>
            <a:ext cx="3842700" cy="90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Challenges</a:t>
            </a:r>
            <a:endParaRPr/>
          </a:p>
        </p:txBody>
      </p:sp>
      <p:sp>
        <p:nvSpPr>
          <p:cNvPr id="356" name="Google Shape;356;p45"/>
          <p:cNvSpPr txBox="1"/>
          <p:nvPr/>
        </p:nvSpPr>
        <p:spPr>
          <a:xfrm>
            <a:off x="3845175" y="175850"/>
            <a:ext cx="50877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latin typeface="Merriweather Light"/>
                <a:ea typeface="Merriweather Light"/>
                <a:cs typeface="Merriweather Light"/>
                <a:sym typeface="Merriweather Light"/>
              </a:rPr>
              <a:t>Lack of quality dataset availability so had to make hand made datasets for fine tuning the Llama3 8B</a:t>
            </a:r>
            <a:endParaRPr sz="1300">
              <a:solidFill>
                <a:schemeClr val="lt2"/>
              </a:solidFill>
              <a:latin typeface="Merriweather Light"/>
              <a:ea typeface="Merriweather Light"/>
              <a:cs typeface="Merriweather Light"/>
              <a:sym typeface="Merriweather Light"/>
            </a:endParaRPr>
          </a:p>
        </p:txBody>
      </p:sp>
      <p:sp>
        <p:nvSpPr>
          <p:cNvPr id="357" name="Google Shape;357;p45"/>
          <p:cNvSpPr txBox="1"/>
          <p:nvPr/>
        </p:nvSpPr>
        <p:spPr>
          <a:xfrm>
            <a:off x="3845175" y="802938"/>
            <a:ext cx="48417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latin typeface="Merriweather Light"/>
                <a:ea typeface="Merriweather Light"/>
                <a:cs typeface="Merriweather Light"/>
                <a:sym typeface="Merriweather Light"/>
              </a:rPr>
              <a:t>Lack of GPU access for training purposes</a:t>
            </a:r>
            <a:endParaRPr sz="1300">
              <a:solidFill>
                <a:schemeClr val="lt2"/>
              </a:solidFill>
              <a:latin typeface="Merriweather Light"/>
              <a:ea typeface="Merriweather Light"/>
              <a:cs typeface="Merriweather Light"/>
              <a:sym typeface="Merriweather Light"/>
            </a:endParaRPr>
          </a:p>
        </p:txBody>
      </p:sp>
      <p:sp>
        <p:nvSpPr>
          <p:cNvPr id="358" name="Google Shape;358;p45"/>
          <p:cNvSpPr txBox="1"/>
          <p:nvPr/>
        </p:nvSpPr>
        <p:spPr>
          <a:xfrm>
            <a:off x="3842700" y="1336450"/>
            <a:ext cx="47949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2"/>
                </a:solidFill>
                <a:latin typeface="Merriweather Light"/>
                <a:ea typeface="Merriweather Light"/>
                <a:cs typeface="Merriweather Light"/>
                <a:sym typeface="Merriweather Light"/>
              </a:rPr>
              <a:t>Due to high cost for well performing</a:t>
            </a:r>
            <a:r>
              <a:rPr lang="en-GB" sz="1300">
                <a:solidFill>
                  <a:schemeClr val="lt2"/>
                </a:solidFill>
                <a:latin typeface="Merriweather Light"/>
                <a:ea typeface="Merriweather Light"/>
                <a:cs typeface="Merriweather Light"/>
                <a:sym typeface="Merriweather Light"/>
              </a:rPr>
              <a:t> models like GPT 4-o and Claude 3.5 Sonnet for training and prompting</a:t>
            </a:r>
            <a:endParaRPr sz="1300">
              <a:solidFill>
                <a:schemeClr val="lt2"/>
              </a:solidFill>
              <a:latin typeface="Merriweather Light"/>
              <a:ea typeface="Merriweather Light"/>
              <a:cs typeface="Merriweather Light"/>
              <a:sym typeface="Merriweather Light"/>
            </a:endParaRPr>
          </a:p>
          <a:p>
            <a:pPr indent="0" lvl="0" marL="0" rtl="0" algn="l">
              <a:spcBef>
                <a:spcPts val="0"/>
              </a:spcBef>
              <a:spcAft>
                <a:spcPts val="0"/>
              </a:spcAft>
              <a:buNone/>
            </a:pPr>
            <a:r>
              <a:rPr lang="en-GB" sz="1300">
                <a:solidFill>
                  <a:schemeClr val="lt2"/>
                </a:solidFill>
                <a:latin typeface="Merriweather Light"/>
                <a:ea typeface="Merriweather Light"/>
                <a:cs typeface="Merriweather Light"/>
                <a:sym typeface="Merriweather Light"/>
              </a:rPr>
              <a:t> </a:t>
            </a:r>
            <a:endParaRPr sz="1300">
              <a:solidFill>
                <a:schemeClr val="lt2"/>
              </a:solidFill>
              <a:latin typeface="Merriweather Light"/>
              <a:ea typeface="Merriweather Light"/>
              <a:cs typeface="Merriweather Light"/>
              <a:sym typeface="Merriweather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6"/>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a:t>
            </a:r>
            <a:endParaRPr/>
          </a:p>
        </p:txBody>
      </p:sp>
      <p:sp>
        <p:nvSpPr>
          <p:cNvPr id="364" name="Google Shape;364;p46"/>
          <p:cNvSpPr txBox="1"/>
          <p:nvPr/>
        </p:nvSpPr>
        <p:spPr>
          <a:xfrm>
            <a:off x="3739650" y="2836975"/>
            <a:ext cx="4923600" cy="20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“One of the basic rules of the universe is that nothing is perfect.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         Perfection simply doesn't exist… without imperfection, </a:t>
            </a:r>
            <a:endParaRPr sz="1300">
              <a:solidFill>
                <a:schemeClr val="accent1"/>
              </a:solidFill>
              <a:latin typeface="Lato"/>
              <a:ea typeface="Lato"/>
              <a:cs typeface="Lato"/>
              <a:sym typeface="Lato"/>
            </a:endParaRPr>
          </a:p>
          <a:p>
            <a:pPr indent="457200" lvl="0" marL="457200" rtl="0" algn="l">
              <a:spcBef>
                <a:spcPts val="0"/>
              </a:spcBef>
              <a:spcAft>
                <a:spcPts val="0"/>
              </a:spcAft>
              <a:buNone/>
            </a:pPr>
            <a:r>
              <a:rPr lang="en-GB" sz="1300">
                <a:solidFill>
                  <a:schemeClr val="accent1"/>
                </a:solidFill>
                <a:latin typeface="Lato"/>
                <a:ea typeface="Lato"/>
                <a:cs typeface="Lato"/>
                <a:sym typeface="Lato"/>
              </a:rPr>
              <a:t>   neither you nor I would exist”</a:t>
            </a:r>
            <a:endParaRPr sz="1300">
              <a:solidFill>
                <a:schemeClr val="accent1"/>
              </a:solidFill>
              <a:latin typeface="Lato"/>
              <a:ea typeface="Lato"/>
              <a:cs typeface="Lato"/>
              <a:sym typeface="Lato"/>
            </a:endParaRPr>
          </a:p>
          <a:p>
            <a:pPr indent="457200" lvl="0" marL="457200" rtl="0" algn="l">
              <a:spcBef>
                <a:spcPts val="0"/>
              </a:spcBef>
              <a:spcAft>
                <a:spcPts val="0"/>
              </a:spcAft>
              <a:buNone/>
            </a:pPr>
            <a:r>
              <a:t/>
            </a:r>
            <a:endParaRPr sz="1300">
              <a:solidFill>
                <a:schemeClr val="accent1"/>
              </a:solidFill>
              <a:latin typeface="Lato"/>
              <a:ea typeface="Lato"/>
              <a:cs typeface="Lato"/>
              <a:sym typeface="Lato"/>
            </a:endParaRPr>
          </a:p>
          <a:p>
            <a:pPr indent="457200" lvl="0" marL="457200" rtl="0" algn="l">
              <a:spcBef>
                <a:spcPts val="0"/>
              </a:spcBef>
              <a:spcAft>
                <a:spcPts val="0"/>
              </a:spcAft>
              <a:buNone/>
            </a:pPr>
            <a:r>
              <a:rPr lang="en-GB" sz="1300">
                <a:solidFill>
                  <a:schemeClr val="accent1"/>
                </a:solidFill>
                <a:latin typeface="Lato"/>
                <a:ea typeface="Lato"/>
                <a:cs typeface="Lato"/>
                <a:sym typeface="Lato"/>
              </a:rPr>
              <a:t>  	 </a:t>
            </a:r>
            <a:r>
              <a:rPr lang="en-GB" sz="1300">
                <a:solidFill>
                  <a:schemeClr val="accent1"/>
                </a:solidFill>
                <a:latin typeface="Lato"/>
                <a:ea typeface="Lato"/>
                <a:cs typeface="Lato"/>
                <a:sym typeface="Lato"/>
              </a:rPr>
              <a:t>- Stephen hawking</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Overview</a:t>
            </a:r>
            <a:endParaRPr/>
          </a:p>
        </p:txBody>
      </p:sp>
      <p:sp>
        <p:nvSpPr>
          <p:cNvPr id="152" name="Google Shape;152;p20"/>
          <p:cNvSpPr txBox="1"/>
          <p:nvPr>
            <p:ph idx="1" type="body"/>
          </p:nvPr>
        </p:nvSpPr>
        <p:spPr>
          <a:xfrm>
            <a:off x="1295325" y="2078875"/>
            <a:ext cx="7122900" cy="1326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1100"/>
              <a:t>LLM-Guided Chess Tutoring</a:t>
            </a:r>
            <a:r>
              <a:rPr lang="en-GB" sz="1100"/>
              <a:t> -  integrates Stockfish’s analytical power with LLaMA 3’s advanced language capabilities to provide real-time, high-level chess feedback in English. By integrating LLaMA 3 70B with Stockfish and utilizing the Syzygy </a:t>
            </a:r>
            <a:r>
              <a:rPr lang="en-GB" sz="1100"/>
              <a:t>endgame</a:t>
            </a:r>
            <a:r>
              <a:rPr lang="en-GB" sz="1100"/>
              <a:t> database, the project ensures accurate, engaging feedback. This approach transforms online chess learning, making complex strategies accessible and improving user engagement. This innovative integration offers significant benefits for chess education and beyond.</a:t>
            </a:r>
            <a:endParaRPr sz="1100"/>
          </a:p>
          <a:p>
            <a:pPr indent="0" lvl="0" marL="0" rtl="0" algn="l">
              <a:spcBef>
                <a:spcPts val="1200"/>
              </a:spcBef>
              <a:spcAft>
                <a:spcPts val="1200"/>
              </a:spcAft>
              <a:buNone/>
            </a:pPr>
            <a:r>
              <a:t/>
            </a:r>
            <a:endParaRPr sz="1100"/>
          </a:p>
        </p:txBody>
      </p:sp>
      <p:pic>
        <p:nvPicPr>
          <p:cNvPr descr="shutterstock_429987889_edited.jpg" id="153" name="Google Shape;153;p20"/>
          <p:cNvPicPr preferRelativeResize="0"/>
          <p:nvPr/>
        </p:nvPicPr>
        <p:blipFill rotWithShape="1">
          <a:blip r:embed="rId3">
            <a:alphaModFix/>
          </a:blip>
          <a:srcRect b="1381" l="12609" r="6247" t="85988"/>
          <a:stretch/>
        </p:blipFill>
        <p:spPr>
          <a:xfrm>
            <a:off x="0" y="3739651"/>
            <a:ext cx="9144000" cy="1422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7"/>
          <p:cNvSpPr txBox="1"/>
          <p:nvPr/>
        </p:nvSpPr>
        <p:spPr>
          <a:xfrm>
            <a:off x="1817075" y="1242650"/>
            <a:ext cx="6893100" cy="63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Merriweather"/>
              <a:buChar char="●"/>
            </a:pPr>
            <a:r>
              <a:rPr lang="en-GB" sz="1200">
                <a:solidFill>
                  <a:schemeClr val="dk2"/>
                </a:solidFill>
                <a:latin typeface="Merriweather"/>
                <a:ea typeface="Merriweather"/>
                <a:cs typeface="Merriweather"/>
                <a:sym typeface="Merriweather"/>
              </a:rPr>
              <a:t>Overly technical explanations might overwhelm beginners, while oversimplified explanations might not satisfy advanced players.</a:t>
            </a:r>
            <a:endParaRPr sz="12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200">
              <a:solidFill>
                <a:schemeClr val="dk2"/>
              </a:solidFill>
              <a:latin typeface="Merriweather"/>
              <a:ea typeface="Merriweather"/>
              <a:cs typeface="Merriweather"/>
              <a:sym typeface="Merriweather"/>
            </a:endParaRPr>
          </a:p>
        </p:txBody>
      </p:sp>
      <p:sp>
        <p:nvSpPr>
          <p:cNvPr id="370" name="Google Shape;370;p47"/>
          <p:cNvSpPr txBox="1"/>
          <p:nvPr/>
        </p:nvSpPr>
        <p:spPr>
          <a:xfrm>
            <a:off x="1805350" y="2024550"/>
            <a:ext cx="7139400" cy="691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erriweather"/>
              <a:buChar char="●"/>
            </a:pPr>
            <a:r>
              <a:rPr lang="en-GB" sz="1200">
                <a:solidFill>
                  <a:schemeClr val="dk2"/>
                </a:solidFill>
                <a:latin typeface="Merriweather"/>
                <a:ea typeface="Merriweather"/>
                <a:cs typeface="Merriweather"/>
                <a:sym typeface="Merriweather"/>
              </a:rPr>
              <a:t>Processing complex chess positions and generating detailed natural language explanations in real-time could result in latency, potentially affecting user experience.</a:t>
            </a:r>
            <a:endParaRPr sz="1200">
              <a:solidFill>
                <a:schemeClr val="dk2"/>
              </a:solidFill>
              <a:latin typeface="Merriweather"/>
              <a:ea typeface="Merriweather"/>
              <a:cs typeface="Merriweather"/>
              <a:sym typeface="Merriweather"/>
            </a:endParaRPr>
          </a:p>
          <a:p>
            <a:pPr indent="0" lvl="0" marL="457200" rtl="0" algn="l">
              <a:spcBef>
                <a:spcPts val="0"/>
              </a:spcBef>
              <a:spcAft>
                <a:spcPts val="0"/>
              </a:spcAft>
              <a:buNone/>
            </a:pPr>
            <a:r>
              <a:t/>
            </a:r>
            <a:endParaRPr sz="1300">
              <a:solidFill>
                <a:schemeClr val="accent1"/>
              </a:solidFill>
              <a:latin typeface="Merriweather"/>
              <a:ea typeface="Merriweather"/>
              <a:cs typeface="Merriweather"/>
              <a:sym typeface="Merriweather"/>
            </a:endParaRPr>
          </a:p>
        </p:txBody>
      </p:sp>
      <p:sp>
        <p:nvSpPr>
          <p:cNvPr id="371" name="Google Shape;371;p47"/>
          <p:cNvSpPr txBox="1"/>
          <p:nvPr/>
        </p:nvSpPr>
        <p:spPr>
          <a:xfrm>
            <a:off x="1805350" y="2625975"/>
            <a:ext cx="69048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372" name="Google Shape;372;p47"/>
          <p:cNvSpPr txBox="1"/>
          <p:nvPr/>
        </p:nvSpPr>
        <p:spPr>
          <a:xfrm>
            <a:off x="1805350" y="2836975"/>
            <a:ext cx="6904800" cy="63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Merriweather"/>
              <a:buChar char="●"/>
            </a:pPr>
            <a:r>
              <a:rPr lang="en-GB" sz="1200">
                <a:solidFill>
                  <a:schemeClr val="dk2"/>
                </a:solidFill>
                <a:latin typeface="Merriweather"/>
                <a:ea typeface="Merriweather"/>
                <a:cs typeface="Merriweather"/>
                <a:sym typeface="Merriweather"/>
              </a:rPr>
              <a:t>Regular updates might introduce compatibility issues that need to be addressed promptly.</a:t>
            </a:r>
            <a:endParaRPr sz="12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300">
              <a:solidFill>
                <a:schemeClr val="dk2"/>
              </a:solidFill>
              <a:latin typeface="Merriweather"/>
              <a:ea typeface="Merriweather"/>
              <a:cs typeface="Merriweather"/>
              <a:sym typeface="Merriweather"/>
            </a:endParaRPr>
          </a:p>
        </p:txBody>
      </p:sp>
      <p:sp>
        <p:nvSpPr>
          <p:cNvPr id="373" name="Google Shape;373;p47"/>
          <p:cNvSpPr txBox="1"/>
          <p:nvPr/>
        </p:nvSpPr>
        <p:spPr>
          <a:xfrm>
            <a:off x="1817075" y="3634175"/>
            <a:ext cx="6424200" cy="547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Merriweather"/>
              <a:buChar char="●"/>
            </a:pPr>
            <a:r>
              <a:rPr lang="en-GB" sz="1200">
                <a:solidFill>
                  <a:schemeClr val="dk2"/>
                </a:solidFill>
                <a:latin typeface="Merriweather"/>
                <a:ea typeface="Merriweather"/>
                <a:cs typeface="Merriweather"/>
                <a:sym typeface="Merriweather"/>
              </a:rPr>
              <a:t>Cannot tackle complex ideas like Pawn underpromotion patterns</a:t>
            </a:r>
            <a:endParaRPr sz="12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8"/>
          <p:cNvSpPr txBox="1"/>
          <p:nvPr/>
        </p:nvSpPr>
        <p:spPr>
          <a:xfrm>
            <a:off x="1840500" y="1383325"/>
            <a:ext cx="6295200" cy="539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Merriweather"/>
              <a:buChar char="●"/>
            </a:pPr>
            <a:r>
              <a:rPr lang="en-GB" sz="1200">
                <a:solidFill>
                  <a:schemeClr val="dk2"/>
                </a:solidFill>
                <a:latin typeface="Merriweather"/>
                <a:ea typeface="Merriweather"/>
                <a:cs typeface="Merriweather"/>
                <a:sym typeface="Merriweather"/>
              </a:rPr>
              <a:t>There are already established chess tutoring platforms and apps that might have a loyal user base.</a:t>
            </a:r>
            <a:endParaRPr sz="1300">
              <a:solidFill>
                <a:schemeClr val="accent1"/>
              </a:solidFill>
              <a:latin typeface="Lato"/>
              <a:ea typeface="Lato"/>
              <a:cs typeface="Lato"/>
              <a:sym typeface="Lato"/>
            </a:endParaRPr>
          </a:p>
        </p:txBody>
      </p:sp>
      <p:sp>
        <p:nvSpPr>
          <p:cNvPr id="379" name="Google Shape;379;p48"/>
          <p:cNvSpPr txBox="1"/>
          <p:nvPr/>
        </p:nvSpPr>
        <p:spPr>
          <a:xfrm>
            <a:off x="1828800" y="2063250"/>
            <a:ext cx="6342300" cy="508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Merriweather"/>
              <a:buChar char="●"/>
            </a:pPr>
            <a:r>
              <a:rPr lang="en-GB" sz="1200">
                <a:solidFill>
                  <a:schemeClr val="dk2"/>
                </a:solidFill>
                <a:latin typeface="Merriweather"/>
                <a:ea typeface="Merriweather"/>
                <a:cs typeface="Merriweather"/>
                <a:sym typeface="Merriweather"/>
              </a:rPr>
              <a:t>Ensuring long-term stability and independence from third-party changes is a risk to consider.</a:t>
            </a:r>
            <a:endParaRPr sz="1300">
              <a:solidFill>
                <a:schemeClr val="accent1"/>
              </a:solidFill>
              <a:latin typeface="Lato"/>
              <a:ea typeface="Lato"/>
              <a:cs typeface="Lato"/>
              <a:sym typeface="Lato"/>
            </a:endParaRPr>
          </a:p>
        </p:txBody>
      </p:sp>
      <p:sp>
        <p:nvSpPr>
          <p:cNvPr id="380" name="Google Shape;380;p48"/>
          <p:cNvSpPr txBox="1"/>
          <p:nvPr/>
        </p:nvSpPr>
        <p:spPr>
          <a:xfrm>
            <a:off x="1817075" y="2754925"/>
            <a:ext cx="6389100" cy="6564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2"/>
              </a:buClr>
              <a:buSzPts val="1100"/>
              <a:buFont typeface="Merriweather"/>
              <a:buChar char="●"/>
            </a:pPr>
            <a:r>
              <a:rPr lang="en-GB" sz="1200">
                <a:solidFill>
                  <a:schemeClr val="dk2"/>
                </a:solidFill>
                <a:latin typeface="Merriweather"/>
                <a:ea typeface="Merriweather"/>
                <a:cs typeface="Merriweather"/>
                <a:sym typeface="Merriweather"/>
              </a:rPr>
              <a:t>Ensuring the language model's explanations align perfectly with Stockfish's evaluations might require extensive fine-tuning and continuous monitoring.</a:t>
            </a:r>
            <a:endParaRPr sz="12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4" name="Shape 384"/>
        <p:cNvGrpSpPr/>
        <p:nvPr/>
      </p:nvGrpSpPr>
      <p:grpSpPr>
        <a:xfrm>
          <a:off x="0" y="0"/>
          <a:ext cx="0" cy="0"/>
          <a:chOff x="0" y="0"/>
          <a:chExt cx="0" cy="0"/>
        </a:xfrm>
      </p:grpSpPr>
      <p:sp>
        <p:nvSpPr>
          <p:cNvPr id="385" name="Google Shape;385;p49"/>
          <p:cNvSpPr txBox="1"/>
          <p:nvPr>
            <p:ph type="title"/>
          </p:nvPr>
        </p:nvSpPr>
        <p:spPr>
          <a:xfrm>
            <a:off x="0" y="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Scope</a:t>
            </a:r>
            <a:endParaRPr b="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nvSpPr>
        <p:spPr>
          <a:xfrm>
            <a:off x="2051550" y="1254375"/>
            <a:ext cx="4782900" cy="6213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Merriweather Light"/>
              <a:buChar char="●"/>
            </a:pPr>
            <a:r>
              <a:rPr lang="en-GB" sz="1300">
                <a:solidFill>
                  <a:schemeClr val="dk2"/>
                </a:solidFill>
                <a:latin typeface="Merriweather Light"/>
                <a:ea typeface="Merriweather Light"/>
                <a:cs typeface="Merriweather Light"/>
                <a:sym typeface="Merriweather Light"/>
              </a:rPr>
              <a:t>Incorporating interactive puzzles and challenges that dynamically adjust in difficulty based on user performance.</a:t>
            </a:r>
            <a:endParaRPr sz="1300">
              <a:solidFill>
                <a:schemeClr val="dk2"/>
              </a:solidFill>
              <a:latin typeface="Merriweather Light"/>
              <a:ea typeface="Merriweather Light"/>
              <a:cs typeface="Merriweather Light"/>
              <a:sym typeface="Merriweather Light"/>
            </a:endParaRPr>
          </a:p>
        </p:txBody>
      </p:sp>
      <p:sp>
        <p:nvSpPr>
          <p:cNvPr id="391" name="Google Shape;391;p50"/>
          <p:cNvSpPr txBox="1"/>
          <p:nvPr/>
        </p:nvSpPr>
        <p:spPr>
          <a:xfrm>
            <a:off x="2051550" y="2157025"/>
            <a:ext cx="6049200" cy="668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Merriweather Light"/>
              <a:buChar char="●"/>
            </a:pPr>
            <a:r>
              <a:rPr lang="en-GB" sz="1300">
                <a:solidFill>
                  <a:schemeClr val="dk2"/>
                </a:solidFill>
                <a:latin typeface="Merriweather Light"/>
                <a:ea typeface="Merriweather Light"/>
                <a:cs typeface="Merriweather Light"/>
                <a:sym typeface="Merriweather Light"/>
              </a:rPr>
              <a:t>Developing compatibility with physical chess boards and pieces, allowing for hybrid learning experiences that combine digital and physical play.</a:t>
            </a:r>
            <a:endParaRPr sz="1300">
              <a:solidFill>
                <a:schemeClr val="dk2"/>
              </a:solidFill>
              <a:latin typeface="Merriweather Light"/>
              <a:ea typeface="Merriweather Light"/>
              <a:cs typeface="Merriweather Light"/>
              <a:sym typeface="Merriweather Light"/>
            </a:endParaRPr>
          </a:p>
        </p:txBody>
      </p:sp>
      <p:sp>
        <p:nvSpPr>
          <p:cNvPr id="392" name="Google Shape;392;p50"/>
          <p:cNvSpPr txBox="1"/>
          <p:nvPr/>
        </p:nvSpPr>
        <p:spPr>
          <a:xfrm>
            <a:off x="2051550" y="3047875"/>
            <a:ext cx="4853400" cy="551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Merriweather Light"/>
              <a:buChar char="●"/>
            </a:pPr>
            <a:r>
              <a:rPr lang="en-GB" sz="1300">
                <a:solidFill>
                  <a:schemeClr val="dk2"/>
                </a:solidFill>
                <a:latin typeface="Merriweather Light"/>
                <a:ea typeface="Merriweather Light"/>
                <a:cs typeface="Merriweather Light"/>
                <a:sym typeface="Merriweather Light"/>
              </a:rPr>
              <a:t>Offering certification programs and structured courses for different skill levels.</a:t>
            </a:r>
            <a:endParaRPr sz="1300">
              <a:solidFill>
                <a:schemeClr val="dk2"/>
              </a:solidFill>
              <a:latin typeface="Merriweather Light"/>
              <a:ea typeface="Merriweather Light"/>
              <a:cs typeface="Merriweather Light"/>
              <a:sym typeface="Merriweather Light"/>
            </a:endParaRPr>
          </a:p>
        </p:txBody>
      </p:sp>
      <p:sp>
        <p:nvSpPr>
          <p:cNvPr id="393" name="Google Shape;393;p50"/>
          <p:cNvSpPr txBox="1"/>
          <p:nvPr/>
        </p:nvSpPr>
        <p:spPr>
          <a:xfrm>
            <a:off x="2051550" y="3774825"/>
            <a:ext cx="4853400" cy="668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Merriweather Light"/>
              <a:buChar char="●"/>
            </a:pPr>
            <a:r>
              <a:rPr lang="en-GB" sz="1300">
                <a:solidFill>
                  <a:schemeClr val="dk2"/>
                </a:solidFill>
                <a:latin typeface="Merriweather Light"/>
                <a:ea typeface="Merriweather Light"/>
                <a:cs typeface="Merriweather Light"/>
                <a:sym typeface="Merriweather Light"/>
              </a:rPr>
              <a:t>Expanding the platform to include other board games or strategy-based activities, leveraging the same LLM and AI capabilities.</a:t>
            </a:r>
            <a:endParaRPr sz="1300">
              <a:solidFill>
                <a:schemeClr val="dk2"/>
              </a:solidFill>
              <a:latin typeface="Merriweather Light"/>
              <a:ea typeface="Merriweather Light"/>
              <a:cs typeface="Merriweather Light"/>
              <a:sym typeface="Merriweather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nvSpPr>
        <p:spPr>
          <a:xfrm>
            <a:off x="2051550" y="1195750"/>
            <a:ext cx="6330600" cy="668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Merriweather Light"/>
              <a:buChar char="●"/>
            </a:pPr>
            <a:r>
              <a:rPr lang="en-GB" sz="1300">
                <a:solidFill>
                  <a:schemeClr val="dk2"/>
                </a:solidFill>
                <a:latin typeface="Merriweather Light"/>
                <a:ea typeface="Merriweather Light"/>
                <a:cs typeface="Merriweather Light"/>
                <a:sym typeface="Merriweather Light"/>
              </a:rPr>
              <a:t>Utilizing data analytics to gain insights into user behavior, learning patterns, and common challenges</a:t>
            </a:r>
            <a:endParaRPr sz="1300">
              <a:solidFill>
                <a:schemeClr val="dk2"/>
              </a:solidFill>
              <a:latin typeface="Merriweather Light"/>
              <a:ea typeface="Merriweather Light"/>
              <a:cs typeface="Merriweather Light"/>
              <a:sym typeface="Merriweather Light"/>
            </a:endParaRPr>
          </a:p>
          <a:p>
            <a:pPr indent="0" lvl="0" marL="457200" rtl="0" algn="l">
              <a:spcBef>
                <a:spcPts val="0"/>
              </a:spcBef>
              <a:spcAft>
                <a:spcPts val="0"/>
              </a:spcAft>
              <a:buNone/>
            </a:pPr>
            <a:r>
              <a:t/>
            </a:r>
            <a:endParaRPr sz="1300">
              <a:solidFill>
                <a:schemeClr val="dk2"/>
              </a:solidFill>
              <a:latin typeface="Merriweather Light"/>
              <a:ea typeface="Merriweather Light"/>
              <a:cs typeface="Merriweather Light"/>
              <a:sym typeface="Merriweather Light"/>
            </a:endParaRPr>
          </a:p>
          <a:p>
            <a:pPr indent="0" lvl="0" marL="457200" rtl="0" algn="l">
              <a:spcBef>
                <a:spcPts val="0"/>
              </a:spcBef>
              <a:spcAft>
                <a:spcPts val="0"/>
              </a:spcAft>
              <a:buNone/>
            </a:pPr>
            <a:r>
              <a:t/>
            </a:r>
            <a:endParaRPr sz="1300">
              <a:solidFill>
                <a:schemeClr val="dk2"/>
              </a:solidFill>
              <a:latin typeface="Merriweather Light"/>
              <a:ea typeface="Merriweather Light"/>
              <a:cs typeface="Merriweather Light"/>
              <a:sym typeface="Merriweather Light"/>
            </a:endParaRPr>
          </a:p>
        </p:txBody>
      </p:sp>
      <p:sp>
        <p:nvSpPr>
          <p:cNvPr id="399" name="Google Shape;399;p51"/>
          <p:cNvSpPr txBox="1"/>
          <p:nvPr/>
        </p:nvSpPr>
        <p:spPr>
          <a:xfrm>
            <a:off x="2051550" y="2110150"/>
            <a:ext cx="6365700" cy="7152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Merriweather Light"/>
              <a:buChar char="●"/>
            </a:pPr>
            <a:r>
              <a:rPr lang="en-GB" sz="1300">
                <a:solidFill>
                  <a:schemeClr val="dk2"/>
                </a:solidFill>
                <a:latin typeface="Merriweather Light"/>
                <a:ea typeface="Merriweather Light"/>
                <a:cs typeface="Merriweather Light"/>
                <a:sym typeface="Merriweather Light"/>
              </a:rPr>
              <a:t>Exploring commercial opportunities such as premium subscriptions, personalized coaching services, and branded content.</a:t>
            </a:r>
            <a:endParaRPr sz="1300">
              <a:solidFill>
                <a:schemeClr val="dk2"/>
              </a:solidFill>
              <a:latin typeface="Merriweather Light"/>
              <a:ea typeface="Merriweather Light"/>
              <a:cs typeface="Merriweather Light"/>
              <a:sym typeface="Merriweather Light"/>
            </a:endParaRPr>
          </a:p>
          <a:p>
            <a:pPr indent="0" lvl="0" marL="457200" rtl="0" algn="l">
              <a:spcBef>
                <a:spcPts val="0"/>
              </a:spcBef>
              <a:spcAft>
                <a:spcPts val="0"/>
              </a:spcAft>
              <a:buNone/>
            </a:pPr>
            <a:r>
              <a:t/>
            </a:r>
            <a:endParaRPr sz="1300">
              <a:solidFill>
                <a:schemeClr val="dk2"/>
              </a:solidFill>
              <a:latin typeface="Merriweather Light"/>
              <a:ea typeface="Merriweather Light"/>
              <a:cs typeface="Merriweather Light"/>
              <a:sym typeface="Merriweather Light"/>
            </a:endParaRPr>
          </a:p>
          <a:p>
            <a:pPr indent="0" lvl="0" marL="457200" rtl="0" algn="l">
              <a:spcBef>
                <a:spcPts val="0"/>
              </a:spcBef>
              <a:spcAft>
                <a:spcPts val="0"/>
              </a:spcAft>
              <a:buNone/>
            </a:pPr>
            <a:r>
              <a:t/>
            </a:r>
            <a:endParaRPr sz="1300">
              <a:solidFill>
                <a:schemeClr val="dk2"/>
              </a:solidFill>
              <a:latin typeface="Merriweather Light"/>
              <a:ea typeface="Merriweather Light"/>
              <a:cs typeface="Merriweather Light"/>
              <a:sym typeface="Merriweather Light"/>
            </a:endParaRPr>
          </a:p>
        </p:txBody>
      </p:sp>
      <p:sp>
        <p:nvSpPr>
          <p:cNvPr id="400" name="Google Shape;400;p51"/>
          <p:cNvSpPr txBox="1"/>
          <p:nvPr/>
        </p:nvSpPr>
        <p:spPr>
          <a:xfrm>
            <a:off x="2074975" y="3048000"/>
            <a:ext cx="6389100" cy="6681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Merriweather Light"/>
              <a:buChar char="●"/>
            </a:pPr>
            <a:r>
              <a:rPr lang="en-GB" sz="1300">
                <a:solidFill>
                  <a:schemeClr val="dk2"/>
                </a:solidFill>
                <a:latin typeface="Merriweather Light"/>
                <a:ea typeface="Merriweather Light"/>
                <a:cs typeface="Merriweather Light"/>
                <a:sym typeface="Merriweather Light"/>
              </a:rPr>
              <a:t>Implementing features to make chess learning accessible to users with disabilities, such as screen reader support, voice commands, and adaptive interfaces.</a:t>
            </a:r>
            <a:endParaRPr sz="1300">
              <a:solidFill>
                <a:schemeClr val="dk2"/>
              </a:solidFill>
              <a:latin typeface="Merriweather Light"/>
              <a:ea typeface="Merriweather Light"/>
              <a:cs typeface="Merriweather Light"/>
              <a:sym typeface="Merriweather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title"/>
          </p:nvPr>
        </p:nvSpPr>
        <p:spPr>
          <a:xfrm>
            <a:off x="730000" y="1318650"/>
            <a:ext cx="3636600" cy="57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Target audience</a:t>
            </a:r>
            <a:endParaRPr/>
          </a:p>
        </p:txBody>
      </p:sp>
      <p:sp>
        <p:nvSpPr>
          <p:cNvPr id="406" name="Google Shape;406;p52"/>
          <p:cNvSpPr txBox="1"/>
          <p:nvPr/>
        </p:nvSpPr>
        <p:spPr>
          <a:xfrm>
            <a:off x="730000" y="2157025"/>
            <a:ext cx="7153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Children and young learners who are just starting to play chess and need engaging and interactive tutorials.</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07" name="Google Shape;407;p52"/>
          <p:cNvSpPr txBox="1"/>
          <p:nvPr/>
        </p:nvSpPr>
        <p:spPr>
          <a:xfrm>
            <a:off x="729996" y="2458675"/>
            <a:ext cx="62289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Intermediates  seeking a transition from casual play to more competitive levels</a:t>
            </a:r>
            <a:endParaRPr/>
          </a:p>
        </p:txBody>
      </p:sp>
      <p:sp>
        <p:nvSpPr>
          <p:cNvPr id="408" name="Google Shape;408;p52"/>
          <p:cNvSpPr txBox="1"/>
          <p:nvPr/>
        </p:nvSpPr>
        <p:spPr>
          <a:xfrm>
            <a:off x="734521" y="2767550"/>
            <a:ext cx="66108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Chess coaches and teachers looking for effective tools to enhance their teaching methods</a:t>
            </a:r>
            <a:endParaRPr/>
          </a:p>
        </p:txBody>
      </p:sp>
      <p:sp>
        <p:nvSpPr>
          <p:cNvPr id="409" name="Google Shape;409;p52"/>
          <p:cNvSpPr txBox="1"/>
          <p:nvPr/>
        </p:nvSpPr>
        <p:spPr>
          <a:xfrm>
            <a:off x="734520" y="3105050"/>
            <a:ext cx="7434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Educational institutions and chess clubs that want to incorporate advanced AI-driven tutoring into their training programs.</a:t>
            </a:r>
            <a:endParaRPr sz="1000">
              <a:solidFill>
                <a:srgbClr val="000000"/>
              </a:solidFill>
              <a:latin typeface="Lato"/>
              <a:ea typeface="Lato"/>
              <a:cs typeface="Lato"/>
              <a:sym typeface="Lato"/>
            </a:endParaRPr>
          </a:p>
        </p:txBody>
      </p:sp>
      <p:sp>
        <p:nvSpPr>
          <p:cNvPr id="410" name="Google Shape;410;p52"/>
          <p:cNvSpPr txBox="1"/>
          <p:nvPr/>
        </p:nvSpPr>
        <p:spPr>
          <a:xfrm>
            <a:off x="734525" y="3442550"/>
            <a:ext cx="71532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solidFill>
                  <a:srgbClr val="53C6A1"/>
                </a:solidFill>
                <a:latin typeface="Lato"/>
                <a:ea typeface="Lato"/>
                <a:cs typeface="Lato"/>
                <a:sym typeface="Lato"/>
              </a:rPr>
              <a:t> </a:t>
            </a:r>
            <a:r>
              <a:rPr lang="en-GB" sz="1000">
                <a:latin typeface="Lato"/>
                <a:ea typeface="Lato"/>
                <a:cs typeface="Lato"/>
                <a:sym typeface="Lato"/>
              </a:rPr>
              <a:t>Corporate teams interested in using chess for team-building activities and cognitive skill development.</a:t>
            </a:r>
            <a:endParaRPr sz="1000">
              <a:latin typeface="Lato"/>
              <a:ea typeface="Lato"/>
              <a:cs typeface="Lato"/>
              <a:sym typeface="Lato"/>
            </a:endParaRPr>
          </a:p>
          <a:p>
            <a:pPr indent="0" lvl="0" marL="0" rtl="0" algn="l">
              <a:lnSpc>
                <a:spcPct val="115000"/>
              </a:lnSpc>
              <a:spcBef>
                <a:spcPts val="1600"/>
              </a:spcBef>
              <a:spcAft>
                <a:spcPts val="1600"/>
              </a:spcAft>
              <a:buNone/>
            </a:pPr>
            <a:r>
              <a:t/>
            </a:r>
            <a:endParaRPr sz="1000">
              <a:latin typeface="Lato"/>
              <a:ea typeface="Lato"/>
              <a:cs typeface="Lato"/>
              <a:sym typeface="Lato"/>
            </a:endParaRPr>
          </a:p>
        </p:txBody>
      </p:sp>
      <p:sp>
        <p:nvSpPr>
          <p:cNvPr id="411" name="Google Shape;411;p52"/>
          <p:cNvSpPr txBox="1"/>
          <p:nvPr/>
        </p:nvSpPr>
        <p:spPr>
          <a:xfrm>
            <a:off x="734525" y="3747350"/>
            <a:ext cx="78549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06    | </a:t>
            </a:r>
            <a:r>
              <a:rPr lang="en-GB" sz="1000">
                <a:solidFill>
                  <a:srgbClr val="53C6A1"/>
                </a:solidFill>
                <a:latin typeface="Lato"/>
                <a:ea typeface="Lato"/>
                <a:cs typeface="Lato"/>
                <a:sym typeface="Lato"/>
              </a:rPr>
              <a:t>   </a:t>
            </a:r>
            <a:r>
              <a:rPr lang="en-GB" sz="1000">
                <a:latin typeface="Lato"/>
                <a:ea typeface="Lato"/>
                <a:cs typeface="Lato"/>
                <a:sym typeface="Lato"/>
              </a:rPr>
              <a:t>Bloggers, YouTubers, and streamers who create chess-related content and need advanced tools for game analysis and explanation</a:t>
            </a:r>
            <a:endParaRPr/>
          </a:p>
        </p:txBody>
      </p:sp>
      <p:sp>
        <p:nvSpPr>
          <p:cNvPr id="412" name="Google Shape;412;p52"/>
          <p:cNvSpPr txBox="1"/>
          <p:nvPr/>
        </p:nvSpPr>
        <p:spPr>
          <a:xfrm>
            <a:off x="734520" y="4052150"/>
            <a:ext cx="69135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07   | </a:t>
            </a:r>
            <a:r>
              <a:rPr lang="en-GB" sz="1000">
                <a:solidFill>
                  <a:srgbClr val="53C6A1"/>
                </a:solidFill>
                <a:latin typeface="Lato"/>
                <a:ea typeface="Lato"/>
                <a:cs typeface="Lato"/>
                <a:sym typeface="Lato"/>
              </a:rPr>
              <a:t>   </a:t>
            </a:r>
            <a:r>
              <a:rPr lang="en-GB" sz="1000">
                <a:latin typeface="Lato"/>
                <a:ea typeface="Lato"/>
                <a:cs typeface="Lato"/>
                <a:sym typeface="Lato"/>
              </a:rPr>
              <a:t>Retirees looking for engaging and intellectually stimulating hobbies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nvSpPr>
        <p:spPr>
          <a:xfrm>
            <a:off x="1217850" y="2241425"/>
            <a:ext cx="3342600" cy="2215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AutoNum type="arabicPeriod"/>
            </a:pPr>
            <a:r>
              <a:rPr lang="en-GB" sz="1300">
                <a:solidFill>
                  <a:schemeClr val="accent1"/>
                </a:solidFill>
                <a:latin typeface="Lato"/>
                <a:ea typeface="Lato"/>
                <a:cs typeface="Lato"/>
                <a:sym typeface="Lato"/>
              </a:rPr>
              <a:t>LLaMA3 8b</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GB" sz="1300">
                <a:solidFill>
                  <a:schemeClr val="accent1"/>
                </a:solidFill>
                <a:latin typeface="Lato"/>
                <a:ea typeface="Lato"/>
                <a:cs typeface="Lato"/>
                <a:sym typeface="Lato"/>
              </a:rPr>
              <a:t>LLaMA3 70b</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GB" sz="1300">
                <a:solidFill>
                  <a:schemeClr val="accent1"/>
                </a:solidFill>
                <a:latin typeface="Lato"/>
                <a:ea typeface="Lato"/>
                <a:cs typeface="Lato"/>
                <a:sym typeface="Lato"/>
              </a:rPr>
              <a:t>Mixtral 8x7</a:t>
            </a:r>
            <a:r>
              <a:rPr lang="en-GB" sz="1300">
                <a:solidFill>
                  <a:schemeClr val="accent1"/>
                </a:solidFill>
                <a:latin typeface="Lato"/>
                <a:ea typeface="Lato"/>
                <a:cs typeface="Lato"/>
                <a:sym typeface="Lato"/>
              </a:rPr>
              <a:t>b</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GB" sz="1300">
                <a:solidFill>
                  <a:schemeClr val="accent1"/>
                </a:solidFill>
                <a:latin typeface="Lato"/>
                <a:ea typeface="Lato"/>
                <a:cs typeface="Lato"/>
                <a:sym typeface="Lato"/>
              </a:rPr>
              <a:t>Gemma 7b</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GB" sz="1300">
                <a:solidFill>
                  <a:schemeClr val="accent1"/>
                </a:solidFill>
                <a:latin typeface="Lato"/>
                <a:ea typeface="Lato"/>
                <a:cs typeface="Lato"/>
                <a:sym typeface="Lato"/>
              </a:rPr>
              <a:t>Gemma 2</a:t>
            </a:r>
            <a:r>
              <a:rPr lang="en-GB" sz="1300">
                <a:solidFill>
                  <a:schemeClr val="accent1"/>
                </a:solidFill>
                <a:latin typeface="Lato"/>
                <a:ea typeface="Lato"/>
                <a:cs typeface="Lato"/>
                <a:sym typeface="Lato"/>
              </a:rPr>
              <a:t> 9b							</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p:txBody>
      </p:sp>
      <p:sp>
        <p:nvSpPr>
          <p:cNvPr id="159" name="Google Shape;159;p21"/>
          <p:cNvSpPr txBox="1"/>
          <p:nvPr/>
        </p:nvSpPr>
        <p:spPr>
          <a:xfrm>
            <a:off x="1217850" y="1399250"/>
            <a:ext cx="476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1"/>
                </a:solidFill>
                <a:latin typeface="Lato"/>
                <a:ea typeface="Lato"/>
                <a:cs typeface="Lato"/>
                <a:sym typeface="Lato"/>
              </a:rPr>
              <a:t>Models Tested</a:t>
            </a:r>
            <a:endParaRPr sz="1800">
              <a:solidFill>
                <a:schemeClr val="accent1"/>
              </a:solidFill>
              <a:latin typeface="Lato"/>
              <a:ea typeface="Lato"/>
              <a:cs typeface="Lato"/>
              <a:sym typeface="Lato"/>
            </a:endParaRPr>
          </a:p>
        </p:txBody>
      </p:sp>
      <p:sp>
        <p:nvSpPr>
          <p:cNvPr id="160" name="Google Shape;160;p21"/>
          <p:cNvSpPr txBox="1"/>
          <p:nvPr/>
        </p:nvSpPr>
        <p:spPr>
          <a:xfrm>
            <a:off x="4651175" y="2254325"/>
            <a:ext cx="3083400" cy="21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6.	</a:t>
            </a:r>
            <a:r>
              <a:rPr lang="en-GB" sz="1300">
                <a:solidFill>
                  <a:schemeClr val="accent1"/>
                </a:solidFill>
                <a:latin typeface="Lato"/>
                <a:ea typeface="Lato"/>
                <a:cs typeface="Lato"/>
                <a:sym typeface="Lato"/>
              </a:rPr>
              <a:t>Claude 3.5 Sonnet</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7.	ChatGPT 3.5</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8.	ChatGPT 4</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GB" sz="1300">
                <a:solidFill>
                  <a:schemeClr val="accent1"/>
                </a:solidFill>
                <a:latin typeface="Lato"/>
                <a:ea typeface="Lato"/>
                <a:cs typeface="Lato"/>
                <a:sym typeface="Lato"/>
              </a:rPr>
              <a:t>9.	ChatGPT 4o</a:t>
            </a:r>
            <a:endParaRPr sz="13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Pipeline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3"/>
          <p:cNvPicPr preferRelativeResize="0"/>
          <p:nvPr/>
        </p:nvPicPr>
        <p:blipFill>
          <a:blip r:embed="rId3">
            <a:alphaModFix/>
          </a:blip>
          <a:stretch>
            <a:fillRect/>
          </a:stretch>
        </p:blipFill>
        <p:spPr>
          <a:xfrm>
            <a:off x="2000250" y="-1"/>
            <a:ext cx="51435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idx="1" type="body"/>
          </p:nvPr>
        </p:nvSpPr>
        <p:spPr>
          <a:xfrm>
            <a:off x="65800" y="361550"/>
            <a:ext cx="11625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FEN</a:t>
            </a:r>
            <a:endParaRPr b="1" sz="2100"/>
          </a:p>
        </p:txBody>
      </p:sp>
      <p:sp>
        <p:nvSpPr>
          <p:cNvPr id="176" name="Google Shape;176;p24"/>
          <p:cNvSpPr txBox="1"/>
          <p:nvPr>
            <p:ph idx="1" type="body"/>
          </p:nvPr>
        </p:nvSpPr>
        <p:spPr>
          <a:xfrm>
            <a:off x="1228300" y="361551"/>
            <a:ext cx="7697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rnbqkb1r/ppp2ppp/5n2/3pp3/3PP3/2N5/PPP2PPP/R1BQKBNR w KQkq - 0 4</a:t>
            </a:r>
            <a:endParaRPr b="1"/>
          </a:p>
        </p:txBody>
      </p:sp>
      <p:sp>
        <p:nvSpPr>
          <p:cNvPr id="177" name="Google Shape;177;p24"/>
          <p:cNvSpPr txBox="1"/>
          <p:nvPr>
            <p:ph idx="1" type="body"/>
          </p:nvPr>
        </p:nvSpPr>
        <p:spPr>
          <a:xfrm>
            <a:off x="1228300" y="1604375"/>
            <a:ext cx="7697400" cy="25719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275"/>
              <a:buNone/>
            </a:pPr>
            <a:r>
              <a:rPr b="1" lang="en-GB" sz="1325"/>
              <a:t>[Event "Garry Kasparov vs Deep Blue: Game 6: Deep Blue - Kasparov"]</a:t>
            </a:r>
            <a:endParaRPr b="1" sz="1325"/>
          </a:p>
          <a:p>
            <a:pPr indent="0" lvl="0" marL="0" rtl="0" algn="l">
              <a:lnSpc>
                <a:spcPct val="80000"/>
              </a:lnSpc>
              <a:spcBef>
                <a:spcPts val="0"/>
              </a:spcBef>
              <a:spcAft>
                <a:spcPts val="0"/>
              </a:spcAft>
              <a:buSzPts val="275"/>
              <a:buNone/>
            </a:pPr>
            <a:r>
              <a:rPr b="1" lang="en-GB" sz="1325"/>
              <a:t>[Site "https://lichess.org/study/1tjS4Wyd/eSWarjHL"]</a:t>
            </a:r>
            <a:endParaRPr b="1" sz="1325"/>
          </a:p>
          <a:p>
            <a:pPr indent="0" lvl="0" marL="0" rtl="0" algn="l">
              <a:lnSpc>
                <a:spcPct val="80000"/>
              </a:lnSpc>
              <a:spcBef>
                <a:spcPts val="0"/>
              </a:spcBef>
              <a:spcAft>
                <a:spcPts val="0"/>
              </a:spcAft>
              <a:buSzPts val="275"/>
              <a:buNone/>
            </a:pPr>
            <a:r>
              <a:rPr b="1" lang="en-GB" sz="1325"/>
              <a:t>[Result "*"]</a:t>
            </a:r>
            <a:endParaRPr b="1" sz="1325"/>
          </a:p>
          <a:p>
            <a:pPr indent="0" lvl="0" marL="0" rtl="0" algn="l">
              <a:lnSpc>
                <a:spcPct val="80000"/>
              </a:lnSpc>
              <a:spcBef>
                <a:spcPts val="0"/>
              </a:spcBef>
              <a:spcAft>
                <a:spcPts val="0"/>
              </a:spcAft>
              <a:buSzPts val="275"/>
              <a:buNone/>
            </a:pPr>
            <a:r>
              <a:rPr b="1" lang="en-GB" sz="1325"/>
              <a:t>[Variant "Standard"]</a:t>
            </a:r>
            <a:endParaRPr b="1" sz="1325"/>
          </a:p>
          <a:p>
            <a:pPr indent="0" lvl="0" marL="0" rtl="0" algn="l">
              <a:lnSpc>
                <a:spcPct val="80000"/>
              </a:lnSpc>
              <a:spcBef>
                <a:spcPts val="0"/>
              </a:spcBef>
              <a:spcAft>
                <a:spcPts val="0"/>
              </a:spcAft>
              <a:buSzPts val="275"/>
              <a:buNone/>
            </a:pPr>
            <a:r>
              <a:rPr b="1" lang="en-GB" sz="1325"/>
              <a:t>[ECO "B17"]</a:t>
            </a:r>
            <a:endParaRPr b="1" sz="1325"/>
          </a:p>
          <a:p>
            <a:pPr indent="0" lvl="0" marL="0" rtl="0" algn="l">
              <a:lnSpc>
                <a:spcPct val="80000"/>
              </a:lnSpc>
              <a:spcBef>
                <a:spcPts val="0"/>
              </a:spcBef>
              <a:spcAft>
                <a:spcPts val="0"/>
              </a:spcAft>
              <a:buSzPts val="275"/>
              <a:buNone/>
            </a:pPr>
            <a:r>
              <a:rPr b="1" lang="en-GB" sz="1325"/>
              <a:t>[Opening "Caro-Kann Defense: Karpov Variation, Modern Variation"]</a:t>
            </a:r>
            <a:endParaRPr b="1" sz="1325"/>
          </a:p>
          <a:p>
            <a:pPr indent="0" lvl="0" marL="0" rtl="0" algn="l">
              <a:lnSpc>
                <a:spcPct val="80000"/>
              </a:lnSpc>
              <a:spcBef>
                <a:spcPts val="0"/>
              </a:spcBef>
              <a:spcAft>
                <a:spcPts val="0"/>
              </a:spcAft>
              <a:buSzPts val="275"/>
              <a:buNone/>
            </a:pPr>
            <a:r>
              <a:rPr b="1" lang="en-GB" sz="1325"/>
              <a:t>[Annotator "https://lichess.org/@/Magno2204"]</a:t>
            </a:r>
            <a:endParaRPr b="1" sz="1325"/>
          </a:p>
          <a:p>
            <a:pPr indent="0" lvl="0" marL="0" rtl="0" algn="l">
              <a:lnSpc>
                <a:spcPct val="80000"/>
              </a:lnSpc>
              <a:spcBef>
                <a:spcPts val="0"/>
              </a:spcBef>
              <a:spcAft>
                <a:spcPts val="0"/>
              </a:spcAft>
              <a:buSzPts val="275"/>
              <a:buNone/>
            </a:pPr>
            <a:r>
              <a:rPr b="1" lang="en-GB" sz="1325"/>
              <a:t>[UTCDate "2020.06.18"]</a:t>
            </a:r>
            <a:endParaRPr b="1" sz="1325"/>
          </a:p>
          <a:p>
            <a:pPr indent="0" lvl="0" marL="0" rtl="0" algn="l">
              <a:lnSpc>
                <a:spcPct val="80000"/>
              </a:lnSpc>
              <a:spcBef>
                <a:spcPts val="0"/>
              </a:spcBef>
              <a:spcAft>
                <a:spcPts val="0"/>
              </a:spcAft>
              <a:buSzPts val="275"/>
              <a:buNone/>
            </a:pPr>
            <a:r>
              <a:rPr b="1" lang="en-GB" sz="1325"/>
              <a:t>[UTCTime "23:41:16"]</a:t>
            </a:r>
            <a:endParaRPr b="1" sz="1325"/>
          </a:p>
          <a:p>
            <a:pPr indent="0" lvl="0" marL="0" rtl="0" algn="l">
              <a:lnSpc>
                <a:spcPct val="80000"/>
              </a:lnSpc>
              <a:spcBef>
                <a:spcPts val="0"/>
              </a:spcBef>
              <a:spcAft>
                <a:spcPts val="0"/>
              </a:spcAft>
              <a:buSzPts val="275"/>
              <a:buNone/>
            </a:pPr>
            <a:r>
              <a:t/>
            </a:r>
            <a:endParaRPr b="1" sz="1325"/>
          </a:p>
          <a:p>
            <a:pPr indent="0" lvl="0" marL="0" rtl="0" algn="l">
              <a:lnSpc>
                <a:spcPct val="80000"/>
              </a:lnSpc>
              <a:spcBef>
                <a:spcPts val="0"/>
              </a:spcBef>
              <a:spcAft>
                <a:spcPts val="0"/>
              </a:spcAft>
              <a:buSzPts val="275"/>
              <a:buNone/>
            </a:pPr>
            <a:r>
              <a:rPr b="1" lang="en-GB" sz="1325"/>
              <a:t>1. e4 c6 2. d4 d5 3. Nc3 dxe4 4. Nxe4 Nd7 5. Ng5 Ngf6 6. Bd3 e6 7. N1f3 h6 8. Nxe6 Qe7 9. O-O fxe6 10. Bg6+ Kd8 11. Bf4 b5 12. a4 Bb7 13. Re1 Nd5 14. Bg3 Kc8 15. axb5 cxb5 16. Qd3 Bc6 17. Bf5 exf5 18. Rxe7 Bxe7 19. c4 *</a:t>
            </a:r>
            <a:endParaRPr b="1" sz="1325"/>
          </a:p>
          <a:p>
            <a:pPr indent="0" lvl="0" marL="0" rtl="0" algn="l">
              <a:lnSpc>
                <a:spcPct val="80000"/>
              </a:lnSpc>
              <a:spcBef>
                <a:spcPts val="0"/>
              </a:spcBef>
              <a:spcAft>
                <a:spcPts val="0"/>
              </a:spcAft>
              <a:buSzPts val="275"/>
              <a:buNone/>
            </a:pPr>
            <a:r>
              <a:t/>
            </a:r>
            <a:endParaRPr b="1" sz="1325"/>
          </a:p>
          <a:p>
            <a:pPr indent="0" lvl="0" marL="0" rtl="0" algn="l">
              <a:lnSpc>
                <a:spcPct val="80000"/>
              </a:lnSpc>
              <a:spcBef>
                <a:spcPts val="0"/>
              </a:spcBef>
              <a:spcAft>
                <a:spcPts val="0"/>
              </a:spcAft>
              <a:buSzPts val="275"/>
              <a:buNone/>
            </a:pPr>
            <a:r>
              <a:t/>
            </a:r>
            <a:endParaRPr b="1" sz="1325"/>
          </a:p>
          <a:p>
            <a:pPr indent="0" lvl="0" marL="0" rtl="0" algn="l">
              <a:lnSpc>
                <a:spcPct val="80000"/>
              </a:lnSpc>
              <a:spcBef>
                <a:spcPts val="0"/>
              </a:spcBef>
              <a:spcAft>
                <a:spcPts val="0"/>
              </a:spcAft>
              <a:buSzPts val="275"/>
              <a:buNone/>
            </a:pPr>
            <a:r>
              <a:t/>
            </a:r>
            <a:endParaRPr b="1" sz="1325"/>
          </a:p>
        </p:txBody>
      </p:sp>
      <p:sp>
        <p:nvSpPr>
          <p:cNvPr id="178" name="Google Shape;178;p24"/>
          <p:cNvSpPr txBox="1"/>
          <p:nvPr>
            <p:ph idx="1" type="body"/>
          </p:nvPr>
        </p:nvSpPr>
        <p:spPr>
          <a:xfrm>
            <a:off x="65800" y="2341500"/>
            <a:ext cx="11625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PGN</a:t>
            </a:r>
            <a:endParaRPr b="1"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5"/>
          <p:cNvPicPr preferRelativeResize="0"/>
          <p:nvPr/>
        </p:nvPicPr>
        <p:blipFill>
          <a:blip r:embed="rId3">
            <a:alphaModFix/>
          </a:blip>
          <a:stretch>
            <a:fillRect/>
          </a:stretch>
        </p:blipFill>
        <p:spPr>
          <a:xfrm>
            <a:off x="1427975" y="438550"/>
            <a:ext cx="4266401" cy="4266401"/>
          </a:xfrm>
          <a:prstGeom prst="rect">
            <a:avLst/>
          </a:prstGeom>
          <a:noFill/>
          <a:ln>
            <a:noFill/>
          </a:ln>
        </p:spPr>
      </p:pic>
      <p:sp>
        <p:nvSpPr>
          <p:cNvPr id="184" name="Google Shape;184;p25"/>
          <p:cNvSpPr txBox="1"/>
          <p:nvPr>
            <p:ph idx="1" type="body"/>
          </p:nvPr>
        </p:nvSpPr>
        <p:spPr>
          <a:xfrm>
            <a:off x="89375" y="2086875"/>
            <a:ext cx="11625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FEN</a:t>
            </a:r>
            <a:endParaRPr b="1" sz="2100"/>
          </a:p>
        </p:txBody>
      </p:sp>
      <p:sp>
        <p:nvSpPr>
          <p:cNvPr id="185" name="Google Shape;185;p25"/>
          <p:cNvSpPr txBox="1"/>
          <p:nvPr>
            <p:ph idx="1" type="body"/>
          </p:nvPr>
        </p:nvSpPr>
        <p:spPr>
          <a:xfrm>
            <a:off x="89375" y="2596125"/>
            <a:ext cx="11625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PGN</a:t>
            </a:r>
            <a:endParaRPr b="1" sz="2100"/>
          </a:p>
        </p:txBody>
      </p:sp>
      <p:sp>
        <p:nvSpPr>
          <p:cNvPr id="186" name="Google Shape;186;p25"/>
          <p:cNvSpPr txBox="1"/>
          <p:nvPr>
            <p:ph idx="1" type="body"/>
          </p:nvPr>
        </p:nvSpPr>
        <p:spPr>
          <a:xfrm>
            <a:off x="6035125" y="2061652"/>
            <a:ext cx="3081000" cy="3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ALTERNATIVE MOVE 1</a:t>
            </a:r>
            <a:endParaRPr b="1" sz="2100"/>
          </a:p>
        </p:txBody>
      </p:sp>
      <p:sp>
        <p:nvSpPr>
          <p:cNvPr id="187" name="Google Shape;187;p25"/>
          <p:cNvSpPr txBox="1"/>
          <p:nvPr>
            <p:ph idx="1" type="body"/>
          </p:nvPr>
        </p:nvSpPr>
        <p:spPr>
          <a:xfrm>
            <a:off x="6035125" y="1426050"/>
            <a:ext cx="3081000" cy="3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BEST MOVE</a:t>
            </a:r>
            <a:endParaRPr b="1" sz="2100"/>
          </a:p>
        </p:txBody>
      </p:sp>
      <p:sp>
        <p:nvSpPr>
          <p:cNvPr id="188" name="Google Shape;188;p25"/>
          <p:cNvSpPr txBox="1"/>
          <p:nvPr>
            <p:ph idx="1" type="body"/>
          </p:nvPr>
        </p:nvSpPr>
        <p:spPr>
          <a:xfrm>
            <a:off x="6035125" y="3332855"/>
            <a:ext cx="3081000" cy="3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SEQUENCE OF BEST MOVES</a:t>
            </a:r>
            <a:endParaRPr b="1" sz="2100"/>
          </a:p>
        </p:txBody>
      </p:sp>
      <p:sp>
        <p:nvSpPr>
          <p:cNvPr id="189" name="Google Shape;189;p25"/>
          <p:cNvSpPr txBox="1"/>
          <p:nvPr>
            <p:ph idx="1" type="body"/>
          </p:nvPr>
        </p:nvSpPr>
        <p:spPr>
          <a:xfrm>
            <a:off x="6035125" y="2697253"/>
            <a:ext cx="3081000" cy="38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ALTERNATIVE MOVE 2</a:t>
            </a:r>
            <a:endParaRPr b="1" sz="2100"/>
          </a:p>
        </p:txBody>
      </p:sp>
      <p:sp>
        <p:nvSpPr>
          <p:cNvPr id="190" name="Google Shape;190;p25"/>
          <p:cNvSpPr/>
          <p:nvPr/>
        </p:nvSpPr>
        <p:spPr>
          <a:xfrm>
            <a:off x="1108900" y="2341500"/>
            <a:ext cx="699900" cy="460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191" name="Google Shape;191;p25"/>
          <p:cNvSpPr/>
          <p:nvPr/>
        </p:nvSpPr>
        <p:spPr>
          <a:xfrm>
            <a:off x="5335225" y="2341500"/>
            <a:ext cx="699900" cy="4605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2"/>
              </a:highlight>
              <a:latin typeface="Lato"/>
              <a:ea typeface="Lato"/>
              <a:cs typeface="Lato"/>
              <a:sym typeface="Lato"/>
            </a:endParaRPr>
          </a:p>
        </p:txBody>
      </p:sp>
      <p:sp>
        <p:nvSpPr>
          <p:cNvPr id="192" name="Google Shape;192;p25"/>
          <p:cNvSpPr/>
          <p:nvPr/>
        </p:nvSpPr>
        <p:spPr>
          <a:xfrm>
            <a:off x="6071525" y="1426050"/>
            <a:ext cx="3044700" cy="2459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93" name="Google Shape;193;p25"/>
          <p:cNvSpPr/>
          <p:nvPr/>
        </p:nvSpPr>
        <p:spPr>
          <a:xfrm>
            <a:off x="346050" y="2139200"/>
            <a:ext cx="652800" cy="91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600"/>
                                        <p:tgtEl>
                                          <p:spTgt spid="183"/>
                                        </p:tgtEl>
                                        <p:attrNameLst>
                                          <p:attrName>ppt_w</p:attrName>
                                        </p:attrNameLst>
                                      </p:cBhvr>
                                      <p:tavLst>
                                        <p:tav fmla="" tm="0">
                                          <p:val>
                                            <p:strVal val="0"/>
                                          </p:val>
                                        </p:tav>
                                        <p:tav fmla="" tm="100000">
                                          <p:val>
                                            <p:strVal val="#ppt_w"/>
                                          </p:val>
                                        </p:tav>
                                      </p:tavLst>
                                    </p:anim>
                                    <p:anim calcmode="lin" valueType="num">
                                      <p:cBhvr additive="base">
                                        <p:cTn dur="600"/>
                                        <p:tgtEl>
                                          <p:spTgt spid="183"/>
                                        </p:tgtEl>
                                        <p:attrNameLst>
                                          <p:attrName>ppt_h</p:attrName>
                                        </p:attrNameLst>
                                      </p:cBhvr>
                                      <p:tavLst>
                                        <p:tav fmla="" tm="0">
                                          <p:val>
                                            <p:strVal val="0"/>
                                          </p:val>
                                        </p:tav>
                                        <p:tav fmla="" tm="100000">
                                          <p:val>
                                            <p:strVal val="#ppt_h"/>
                                          </p:val>
                                        </p:tav>
                                      </p:tavLst>
                                    </p:anim>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5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idx="1" type="body"/>
          </p:nvPr>
        </p:nvSpPr>
        <p:spPr>
          <a:xfrm>
            <a:off x="3862950" y="1050250"/>
            <a:ext cx="9816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19... </a:t>
            </a:r>
            <a:r>
              <a:rPr b="1" lang="en-GB"/>
              <a:t>bxc4</a:t>
            </a:r>
            <a:endParaRPr b="1"/>
          </a:p>
        </p:txBody>
      </p:sp>
      <p:sp>
        <p:nvSpPr>
          <p:cNvPr id="199" name="Google Shape;199;p26"/>
          <p:cNvSpPr txBox="1"/>
          <p:nvPr>
            <p:ph idx="1" type="body"/>
          </p:nvPr>
        </p:nvSpPr>
        <p:spPr>
          <a:xfrm>
            <a:off x="3831475" y="1811000"/>
            <a:ext cx="9816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19... </a:t>
            </a:r>
            <a:r>
              <a:rPr b="1" lang="en-GB"/>
              <a:t>N5f6</a:t>
            </a:r>
            <a:endParaRPr b="1"/>
          </a:p>
        </p:txBody>
      </p:sp>
      <p:sp>
        <p:nvSpPr>
          <p:cNvPr id="200" name="Google Shape;200;p26"/>
          <p:cNvSpPr txBox="1"/>
          <p:nvPr>
            <p:ph idx="1" type="body"/>
          </p:nvPr>
        </p:nvSpPr>
        <p:spPr>
          <a:xfrm>
            <a:off x="3862950" y="3332500"/>
            <a:ext cx="49611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19... bxc4 20. Qxc4 Nb4 21. Re1 Re8 22. Rxe7 Rxe7 23. Qxb4 Kd8</a:t>
            </a:r>
            <a:endParaRPr b="1"/>
          </a:p>
        </p:txBody>
      </p:sp>
      <p:sp>
        <p:nvSpPr>
          <p:cNvPr id="201" name="Google Shape;201;p26"/>
          <p:cNvSpPr txBox="1"/>
          <p:nvPr>
            <p:ph idx="1" type="body"/>
          </p:nvPr>
        </p:nvSpPr>
        <p:spPr>
          <a:xfrm>
            <a:off x="3862950" y="2571750"/>
            <a:ext cx="9816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GB"/>
              <a:t>19... N5b6</a:t>
            </a:r>
            <a:endParaRPr b="1"/>
          </a:p>
        </p:txBody>
      </p:sp>
      <p:sp>
        <p:nvSpPr>
          <p:cNvPr id="202" name="Google Shape;202;p26"/>
          <p:cNvSpPr txBox="1"/>
          <p:nvPr>
            <p:ph idx="1" type="body"/>
          </p:nvPr>
        </p:nvSpPr>
        <p:spPr>
          <a:xfrm>
            <a:off x="-11525" y="1811000"/>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ALTERNATIVE MOVE 1</a:t>
            </a:r>
            <a:endParaRPr b="1" sz="2100"/>
          </a:p>
        </p:txBody>
      </p:sp>
      <p:sp>
        <p:nvSpPr>
          <p:cNvPr id="203" name="Google Shape;203;p26"/>
          <p:cNvSpPr txBox="1"/>
          <p:nvPr>
            <p:ph idx="1" type="body"/>
          </p:nvPr>
        </p:nvSpPr>
        <p:spPr>
          <a:xfrm>
            <a:off x="-11525" y="1050250"/>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BEST MOVE</a:t>
            </a:r>
            <a:endParaRPr b="1" sz="2100"/>
          </a:p>
        </p:txBody>
      </p:sp>
      <p:sp>
        <p:nvSpPr>
          <p:cNvPr id="204" name="Google Shape;204;p26"/>
          <p:cNvSpPr txBox="1"/>
          <p:nvPr>
            <p:ph idx="1" type="body"/>
          </p:nvPr>
        </p:nvSpPr>
        <p:spPr>
          <a:xfrm>
            <a:off x="-11525" y="3332500"/>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SEQUENCE OF BEST MOVES</a:t>
            </a:r>
            <a:endParaRPr b="1" sz="2100"/>
          </a:p>
        </p:txBody>
      </p:sp>
      <p:sp>
        <p:nvSpPr>
          <p:cNvPr id="205" name="Google Shape;205;p26"/>
          <p:cNvSpPr txBox="1"/>
          <p:nvPr>
            <p:ph idx="1" type="body"/>
          </p:nvPr>
        </p:nvSpPr>
        <p:spPr>
          <a:xfrm>
            <a:off x="-11525" y="2571750"/>
            <a:ext cx="38430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2100"/>
              <a:t>ALTERNATIVE MOVE 2</a:t>
            </a:r>
            <a:endParaRPr b="1"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300"/>
                                        <p:tgtEl>
                                          <p:spTgt spid="203"/>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400"/>
                                        <p:tgtEl>
                                          <p:spTgt spid="198"/>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300"/>
                                        <p:tgtEl>
                                          <p:spTgt spid="20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300"/>
                                        <p:tgtEl>
                                          <p:spTgt spid="199"/>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300"/>
                                        <p:tgtEl>
                                          <p:spTgt spid="205"/>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300"/>
                                        <p:tgtEl>
                                          <p:spTgt spid="201"/>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300"/>
                                        <p:tgtEl>
                                          <p:spTgt spid="204"/>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3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